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65" r:id="rId5"/>
    <p:sldId id="270" r:id="rId6"/>
    <p:sldId id="259" r:id="rId7"/>
    <p:sldId id="268" r:id="rId8"/>
    <p:sldId id="260" r:id="rId9"/>
    <p:sldId id="274" r:id="rId10"/>
    <p:sldId id="283" r:id="rId11"/>
    <p:sldId id="275" r:id="rId12"/>
    <p:sldId id="276" r:id="rId13"/>
    <p:sldId id="277" r:id="rId14"/>
    <p:sldId id="279" r:id="rId15"/>
    <p:sldId id="280" r:id="rId16"/>
    <p:sldId id="281" r:id="rId17"/>
    <p:sldId id="278" r:id="rId18"/>
    <p:sldId id="263" r:id="rId19"/>
    <p:sldId id="282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ar khan" initials="ok" lastIdx="2" clrIdx="0">
    <p:extLst>
      <p:ext uri="{19B8F6BF-5375-455C-9EA6-DF929625EA0E}">
        <p15:presenceInfo xmlns:p15="http://schemas.microsoft.com/office/powerpoint/2012/main" userId="ad4d0b9fad3866b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88342" autoAdjust="0"/>
  </p:normalViewPr>
  <p:slideViewPr>
    <p:cSldViewPr snapToGrid="0">
      <p:cViewPr varScale="1">
        <p:scale>
          <a:sx n="94" d="100"/>
          <a:sy n="94" d="100"/>
        </p:scale>
        <p:origin x="86" y="7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F17B9-BDDF-4618-88B9-1CAF2AFDEA43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8946B-C193-447C-BB63-0ACAB328EC9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917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nowledgeworks.org/resources/community-authority-collective-impact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</a:t>
            </a:r>
            <a:r>
              <a:rPr lang="en-CA" dirty="0">
                <a:hlinkClick r:id="rId3"/>
              </a:rPr>
              <a:t>https://knowledgeworks.org/resources/community-authority-collective-impact/</a:t>
            </a:r>
            <a:r>
              <a:rPr lang="en-CA" dirty="0"/>
              <a:t> for more info on this graphic</a:t>
            </a:r>
          </a:p>
          <a:p>
            <a:endParaRPr lang="en-CA" dirty="0"/>
          </a:p>
          <a:p>
            <a:r>
              <a:rPr lang="en-CA" dirty="0"/>
              <a:t>Key idea is to consider the strengths in each of these areas, and build on those strengths, instead of just focusing on deficiencies.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8946B-C193-447C-BB63-0ACAB328EC9A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1939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C638B-464A-4ACB-85FB-16D87F93F7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7E019-89EB-4E1D-836F-7B7CA8793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A884C-7881-4C12-8A70-66AC41EB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15115-AC31-46A7-A6B9-F37D0DF5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F99E-C3F4-4B27-8269-EB8D9C88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991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6B38C-AF4B-474F-BA49-2CCB7E3D2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02F6C1-E419-4FF9-A170-E41F95E5B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8FCA0-99A1-41DC-9032-60F7EB011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B1C25-DD19-456C-9FAC-B2C3E5322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EDB25-4B07-4392-A01B-E818F1F3F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075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911AF-4B81-4E3D-A893-82ADE52C8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09A4A-66C1-43AF-B0E9-4FC9BF8D7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9744A-9BE1-4A08-8CCD-653FBE91E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6F20AC-5656-4E8B-95D2-0A647DCBD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FF401A-B1E2-4E51-9350-4B34B7E4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6451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73F7A-8E9A-4C04-9BC2-1AFEDC732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48F03-3BF2-4A69-B793-3F030C6AB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140C74-63CD-4BB4-A044-39F3B267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C9EA5-CD1B-4823-88EB-D769F9D2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3063D-58B3-4736-AEB6-8AED4734A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19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3AC4-91E8-42C2-AB38-77A97027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578633-EC63-4A52-972C-B753183E5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E1C71-09E1-4EE7-A91A-887045207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1B3D0-505F-4A11-9DBC-C4B588ED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32F56-34A6-420F-9556-C5D595BAA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0086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E0CD1-CB06-458F-B6AB-57266FCD0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30B42-7B4E-4646-9F83-4350641092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9648CD-3B21-45F8-98FF-46224822D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7AD9F-E591-4832-88BD-BCCFE7208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45A2C-B226-4F1F-B586-68FA289A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F75D01-34BF-4A12-9A58-64C595F9E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885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2C0D5-4948-4712-9C72-67FA6B1F0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E418D-4A8C-466A-B29F-0546E6B279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748337-CFF6-4EA7-9D09-1007E087C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8C010-6AB7-41DB-A306-F9831A4814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38E714-DA05-402D-8D75-952F4FCB46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671045-98CB-43C9-BF72-6C0705F56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D2A91-7775-4E77-85D6-61C8DD677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3950E4-50CD-49D7-8B01-61031468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75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13585-F37D-4697-B23A-ADD9742C4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788346-CA43-4AA1-B377-406A78EE2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1B015D-5EFF-4842-BB80-F2DD1722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B5537-F83A-4E86-942F-71D8EF16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5950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51FD1F-6A78-4682-86F1-3175ACB86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EB66B1-D374-4051-B056-16D2403B4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0A505-7E25-431D-B1A7-E1065086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04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52B9-CD0B-4DC0-A5F3-A6FBC47B3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0BA3A-2E1C-4124-8B50-861E0DD6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37A654-6B03-44A3-94F8-EF75E359E0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1DE0F-E0E5-4612-9A1E-3FFB5B50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3900C-E41C-4DD1-A4EA-C1ADC4ECE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77B6A7-8069-4E8F-9C09-70334158F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8483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B0A0F-7CF1-4DC2-9377-798113168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CEBDE-4665-40BF-8CD6-D37753655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1B02FC-B911-4BE1-9715-197297B26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12EC9-4186-4200-8116-0A0A4B71A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8E9593-E618-421A-960B-170211E17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A9672-B025-47B1-8E05-666E7364E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3684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4FE6CB-1A3B-4A14-A361-0793B2512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FC2EC-1399-428B-B9BA-ED2F20E5E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AE05C-CCFB-447D-81FB-F9B45C7554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4E74-9588-466C-9877-039F3E999BFD}" type="datetimeFigureOut">
              <a:rPr lang="en-CA" smtClean="0"/>
              <a:t>2020-05-06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FB1A9-32CE-4995-A84A-6D265D38ED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322CE-24A4-49E3-AAC2-F3E0113525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0C51B-DB1A-4813-A9F2-DCB2392237D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600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36345-82CC-4399-B26A-167C01184A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Engaged Communities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EAE03B-FAAC-43DD-BED5-0F4EA6E231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February, 2020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232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Influencers: individuals with whom youth trusts and interacts with intimately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18985"/>
              <a:gd name="adj2" fmla="val 21567119"/>
              <a:gd name="adj3" fmla="val 30441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DEF7E4-3E7F-491E-97CE-23D20D0269F8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9660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Community: the organizations and informal associations aligned with place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18985"/>
              <a:gd name="adj2" fmla="val 7178"/>
              <a:gd name="adj3" fmla="val 20900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003B32-8661-44F3-A0BB-66ADFE82A958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6201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Institutions: the organizations and agencies that typically drive </a:t>
            </a:r>
            <a:r>
              <a:rPr lang="en-US" b="1" dirty="0"/>
              <a:t>collective impact</a:t>
            </a:r>
            <a:r>
              <a:rPr lang="en-US" dirty="0"/>
              <a:t> for urban youth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5423"/>
              <a:gd name="adj3" fmla="val 11482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832490-15B7-462E-AE7E-24482C2399E8}"/>
              </a:ext>
            </a:extLst>
          </p:cNvPr>
          <p:cNvSpPr txBox="1"/>
          <p:nvPr/>
        </p:nvSpPr>
        <p:spPr>
          <a:xfrm>
            <a:off x="6221468" y="2852519"/>
            <a:ext cx="5059679" cy="1938992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Youth success is a coordinated effort between family, community and many agencies. Question: in our community, who is or will be organizing for collective impact?</a:t>
            </a:r>
            <a:endParaRPr lang="en-CA" sz="2400" b="1" dirty="0">
              <a:solidFill>
                <a:srgbClr val="C0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4C34AE-89EA-4234-B07A-820FA9AF4736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7154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Systems: large, mostly governmental agencies that drive policies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4226"/>
              <a:gd name="adj3" fmla="val 577"/>
            </a:avLst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0DCE8C-15BF-48F6-96EC-D54C7FD80202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2370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Channels: Care, Civic and Commerce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14657"/>
              <a:gd name="adj3" fmla="val 7922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C18EB4-D497-4866-B343-2409B5537A93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91461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Commerce channel: engage youth primarily as a consumer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14657"/>
              <a:gd name="adj3" fmla="val 7922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81BD350-F5FD-428F-A3B8-7AAA35404CC8}"/>
              </a:ext>
            </a:extLst>
          </p:cNvPr>
          <p:cNvSpPr/>
          <p:nvPr/>
        </p:nvSpPr>
        <p:spPr>
          <a:xfrm>
            <a:off x="4347556" y="2676698"/>
            <a:ext cx="3499659" cy="2831869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1088044 w 3499659"/>
              <a:gd name="connsiteY1" fmla="*/ 2413462 h 2801389"/>
              <a:gd name="connsiteX2" fmla="*/ 0 w 3499659"/>
              <a:gd name="connsiteY2" fmla="*/ 473826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0 w 3499659"/>
              <a:gd name="connsiteY2" fmla="*/ 473826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986444 w 3499659"/>
              <a:gd name="connsiteY2" fmla="*/ 2169622 h 2801389"/>
              <a:gd name="connsiteX3" fmla="*/ 0 w 3499659"/>
              <a:gd name="connsiteY3" fmla="*/ 473826 h 2801389"/>
              <a:gd name="connsiteX4" fmla="*/ 856211 w 3499659"/>
              <a:gd name="connsiteY4" fmla="*/ 133004 h 2801389"/>
              <a:gd name="connsiteX5" fmla="*/ 1596044 w 3499659"/>
              <a:gd name="connsiteY5" fmla="*/ 0 h 2801389"/>
              <a:gd name="connsiteX6" fmla="*/ 2419004 w 3499659"/>
              <a:gd name="connsiteY6" fmla="*/ 58189 h 2801389"/>
              <a:gd name="connsiteX7" fmla="*/ 3283528 w 3499659"/>
              <a:gd name="connsiteY7" fmla="*/ 349135 h 2801389"/>
              <a:gd name="connsiteX8" fmla="*/ 3499659 w 3499659"/>
              <a:gd name="connsiteY8" fmla="*/ 507077 h 2801389"/>
              <a:gd name="connsiteX9" fmla="*/ 2141913 w 3499659"/>
              <a:gd name="connsiteY9" fmla="*/ 2798618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986444 w 3499659"/>
              <a:gd name="connsiteY2" fmla="*/ 2169622 h 2801389"/>
              <a:gd name="connsiteX3" fmla="*/ 0 w 3499659"/>
              <a:gd name="connsiteY3" fmla="*/ 473826 h 2801389"/>
              <a:gd name="connsiteX4" fmla="*/ 856211 w 3499659"/>
              <a:gd name="connsiteY4" fmla="*/ 133004 h 2801389"/>
              <a:gd name="connsiteX5" fmla="*/ 1596044 w 3499659"/>
              <a:gd name="connsiteY5" fmla="*/ 0 h 2801389"/>
              <a:gd name="connsiteX6" fmla="*/ 2419004 w 3499659"/>
              <a:gd name="connsiteY6" fmla="*/ 58189 h 2801389"/>
              <a:gd name="connsiteX7" fmla="*/ 3283528 w 3499659"/>
              <a:gd name="connsiteY7" fmla="*/ 349135 h 2801389"/>
              <a:gd name="connsiteX8" fmla="*/ 3499659 w 3499659"/>
              <a:gd name="connsiteY8" fmla="*/ 507077 h 2801389"/>
              <a:gd name="connsiteX9" fmla="*/ 2141913 w 3499659"/>
              <a:gd name="connsiteY9" fmla="*/ 2798618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141913 w 3499659"/>
              <a:gd name="connsiteY9" fmla="*/ 2798618 h 2831869"/>
              <a:gd name="connsiteX10" fmla="*/ 1654233 w 3499659"/>
              <a:gd name="connsiteY10" fmla="*/ 2685011 h 2831869"/>
              <a:gd name="connsiteX11" fmla="*/ 1427019 w 3499659"/>
              <a:gd name="connsiteY11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1898073 w 3499659"/>
              <a:gd name="connsiteY9" fmla="*/ 2717338 h 2831869"/>
              <a:gd name="connsiteX10" fmla="*/ 1654233 w 3499659"/>
              <a:gd name="connsiteY10" fmla="*/ 2685011 h 2831869"/>
              <a:gd name="connsiteX11" fmla="*/ 1427019 w 3499659"/>
              <a:gd name="connsiteY11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083724 w 3499659"/>
              <a:gd name="connsiteY9" fmla="*/ 2372822 h 2831869"/>
              <a:gd name="connsiteX10" fmla="*/ 1898073 w 3499659"/>
              <a:gd name="connsiteY10" fmla="*/ 2717338 h 2831869"/>
              <a:gd name="connsiteX11" fmla="*/ 1654233 w 3499659"/>
              <a:gd name="connsiteY11" fmla="*/ 2685011 h 2831869"/>
              <a:gd name="connsiteX12" fmla="*/ 1427019 w 3499659"/>
              <a:gd name="connsiteY12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083724 w 3499659"/>
              <a:gd name="connsiteY10" fmla="*/ 237282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093884 w 3499659"/>
              <a:gd name="connsiteY10" fmla="*/ 230170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134524 w 3499659"/>
              <a:gd name="connsiteY10" fmla="*/ 229154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154844 w 3499659"/>
              <a:gd name="connsiteY10" fmla="*/ 228138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9659" h="2831869">
                <a:moveTo>
                  <a:pt x="1427019" y="2831869"/>
                </a:moveTo>
                <a:cubicBezTo>
                  <a:pt x="1358054" y="2716107"/>
                  <a:pt x="1492289" y="2691784"/>
                  <a:pt x="1423324" y="2576022"/>
                </a:cubicBezTo>
                <a:cubicBezTo>
                  <a:pt x="1321724" y="2413462"/>
                  <a:pt x="1088044" y="2443942"/>
                  <a:pt x="986444" y="2169622"/>
                </a:cubicBezTo>
                <a:lnTo>
                  <a:pt x="0" y="473826"/>
                </a:ln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cubicBezTo>
                  <a:pt x="3328478" y="805412"/>
                  <a:pt x="2665153" y="1929785"/>
                  <a:pt x="2429164" y="2240742"/>
                </a:cubicBezTo>
                <a:cubicBezTo>
                  <a:pt x="2193175" y="2551699"/>
                  <a:pt x="2214572" y="2185016"/>
                  <a:pt x="2154844" y="2281382"/>
                </a:cubicBezTo>
                <a:lnTo>
                  <a:pt x="1898073" y="2717338"/>
                </a:lnTo>
                <a:lnTo>
                  <a:pt x="1654233" y="2685011"/>
                </a:lnTo>
                <a:lnTo>
                  <a:pt x="1427019" y="2831869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ED3C694-488A-49C7-B8C3-7CA348933453}"/>
              </a:ext>
            </a:extLst>
          </p:cNvPr>
          <p:cNvSpPr/>
          <p:nvPr/>
        </p:nvSpPr>
        <p:spPr>
          <a:xfrm rot="18030833">
            <a:off x="2523263" y="3748336"/>
            <a:ext cx="3499659" cy="2801389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1962922 w 3499659"/>
              <a:gd name="connsiteY8" fmla="*/ 2514931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1962922 w 3499659"/>
              <a:gd name="connsiteY8" fmla="*/ 2514931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461295 w 3499659"/>
              <a:gd name="connsiteY8" fmla="*/ 2271800 h 2801389"/>
              <a:gd name="connsiteX9" fmla="*/ 1962922 w 3499659"/>
              <a:gd name="connsiteY9" fmla="*/ 2514931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9659" h="2801389">
                <a:moveTo>
                  <a:pt x="1305099" y="2801389"/>
                </a:moveTo>
                <a:lnTo>
                  <a:pt x="0" y="473826"/>
                </a:lnTo>
                <a:cubicBezTo>
                  <a:pt x="100061" y="428835"/>
                  <a:pt x="307653" y="340761"/>
                  <a:pt x="407714" y="295770"/>
                </a:cubicBez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cubicBezTo>
                  <a:pt x="3354882" y="814392"/>
                  <a:pt x="2717418" y="1937158"/>
                  <a:pt x="2461295" y="2271800"/>
                </a:cubicBezTo>
                <a:cubicBezTo>
                  <a:pt x="2205172" y="2606442"/>
                  <a:pt x="2089694" y="2432933"/>
                  <a:pt x="1962922" y="2514931"/>
                </a:cubicBezTo>
                <a:lnTo>
                  <a:pt x="1654233" y="2685011"/>
                </a:lnTo>
                <a:lnTo>
                  <a:pt x="1305099" y="2801389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6A979B-FAD3-4537-9C20-04EAB3EED869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3135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Civic channel: focused on some aspect of youth development, such as health or education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14657"/>
              <a:gd name="adj3" fmla="val 7922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742439C-560B-4533-926A-5FCC68214189}"/>
              </a:ext>
            </a:extLst>
          </p:cNvPr>
          <p:cNvSpPr/>
          <p:nvPr/>
        </p:nvSpPr>
        <p:spPr>
          <a:xfrm rot="3582508">
            <a:off x="6173380" y="3750273"/>
            <a:ext cx="3499659" cy="2798618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259322 w 3499659"/>
              <a:gd name="connsiteY0" fmla="*/ 2315756 h 2798618"/>
              <a:gd name="connsiteX1" fmla="*/ 0 w 3499659"/>
              <a:gd name="connsiteY1" fmla="*/ 473826 h 2798618"/>
              <a:gd name="connsiteX2" fmla="*/ 407714 w 3499659"/>
              <a:gd name="connsiteY2" fmla="*/ 295770 h 2798618"/>
              <a:gd name="connsiteX3" fmla="*/ 856211 w 3499659"/>
              <a:gd name="connsiteY3" fmla="*/ 133004 h 2798618"/>
              <a:gd name="connsiteX4" fmla="*/ 1596044 w 3499659"/>
              <a:gd name="connsiteY4" fmla="*/ 0 h 2798618"/>
              <a:gd name="connsiteX5" fmla="*/ 2419004 w 3499659"/>
              <a:gd name="connsiteY5" fmla="*/ 58189 h 2798618"/>
              <a:gd name="connsiteX6" fmla="*/ 3283528 w 3499659"/>
              <a:gd name="connsiteY6" fmla="*/ 349135 h 2798618"/>
              <a:gd name="connsiteX7" fmla="*/ 3499659 w 3499659"/>
              <a:gd name="connsiteY7" fmla="*/ 507077 h 2798618"/>
              <a:gd name="connsiteX8" fmla="*/ 2141913 w 3499659"/>
              <a:gd name="connsiteY8" fmla="*/ 2798618 h 2798618"/>
              <a:gd name="connsiteX9" fmla="*/ 1654233 w 3499659"/>
              <a:gd name="connsiteY9" fmla="*/ 2685011 h 2798618"/>
              <a:gd name="connsiteX10" fmla="*/ 1259322 w 3499659"/>
              <a:gd name="connsiteY10" fmla="*/ 2315756 h 2798618"/>
              <a:gd name="connsiteX0" fmla="*/ 1259322 w 3499659"/>
              <a:gd name="connsiteY0" fmla="*/ 2315756 h 2798618"/>
              <a:gd name="connsiteX1" fmla="*/ 1072892 w 3499659"/>
              <a:gd name="connsiteY1" fmla="*/ 2037480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59322 w 3499659"/>
              <a:gd name="connsiteY11" fmla="*/ 2315756 h 2798618"/>
              <a:gd name="connsiteX0" fmla="*/ 1259322 w 3499659"/>
              <a:gd name="connsiteY0" fmla="*/ 2315756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59322 w 3499659"/>
              <a:gd name="connsiteY11" fmla="*/ 2315756 h 2798618"/>
              <a:gd name="connsiteX0" fmla="*/ 1223449 w 3499659"/>
              <a:gd name="connsiteY0" fmla="*/ 2377166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23449 w 3499659"/>
              <a:gd name="connsiteY11" fmla="*/ 2377166 h 2798618"/>
              <a:gd name="connsiteX0" fmla="*/ 1184623 w 3499659"/>
              <a:gd name="connsiteY0" fmla="*/ 2483917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184623 w 3499659"/>
              <a:gd name="connsiteY11" fmla="*/ 2483917 h 2798618"/>
              <a:gd name="connsiteX0" fmla="*/ 1184623 w 3499659"/>
              <a:gd name="connsiteY0" fmla="*/ 2483917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67435 w 3499659"/>
              <a:gd name="connsiteY10" fmla="*/ 2622124 h 2798618"/>
              <a:gd name="connsiteX11" fmla="*/ 1184623 w 3499659"/>
              <a:gd name="connsiteY11" fmla="*/ 2483917 h 279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9659" h="2798618">
                <a:moveTo>
                  <a:pt x="1184623" y="2483917"/>
                </a:moveTo>
                <a:lnTo>
                  <a:pt x="983600" y="2150051"/>
                </a:lnTo>
                <a:lnTo>
                  <a:pt x="0" y="473826"/>
                </a:lnTo>
                <a:cubicBezTo>
                  <a:pt x="100061" y="428835"/>
                  <a:pt x="307653" y="340761"/>
                  <a:pt x="407714" y="295770"/>
                </a:cubicBez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lnTo>
                  <a:pt x="2141913" y="2798618"/>
                </a:lnTo>
                <a:lnTo>
                  <a:pt x="1667435" y="2622124"/>
                </a:lnTo>
                <a:lnTo>
                  <a:pt x="1184623" y="2483917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450730F2-4DD5-4003-B7A0-9972A0127D48}"/>
              </a:ext>
            </a:extLst>
          </p:cNvPr>
          <p:cNvSpPr/>
          <p:nvPr/>
        </p:nvSpPr>
        <p:spPr>
          <a:xfrm rot="18030833">
            <a:off x="2523263" y="3748336"/>
            <a:ext cx="3499659" cy="2801389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1962922 w 3499659"/>
              <a:gd name="connsiteY8" fmla="*/ 2514931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1962922 w 3499659"/>
              <a:gd name="connsiteY8" fmla="*/ 2514931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461295 w 3499659"/>
              <a:gd name="connsiteY8" fmla="*/ 2271800 h 2801389"/>
              <a:gd name="connsiteX9" fmla="*/ 1962922 w 3499659"/>
              <a:gd name="connsiteY9" fmla="*/ 2514931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9659" h="2801389">
                <a:moveTo>
                  <a:pt x="1305099" y="2801389"/>
                </a:moveTo>
                <a:lnTo>
                  <a:pt x="0" y="473826"/>
                </a:lnTo>
                <a:cubicBezTo>
                  <a:pt x="100061" y="428835"/>
                  <a:pt x="307653" y="340761"/>
                  <a:pt x="407714" y="295770"/>
                </a:cubicBez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cubicBezTo>
                  <a:pt x="3354882" y="814392"/>
                  <a:pt x="2717418" y="1937158"/>
                  <a:pt x="2461295" y="2271800"/>
                </a:cubicBezTo>
                <a:cubicBezTo>
                  <a:pt x="2205172" y="2606442"/>
                  <a:pt x="2089694" y="2432933"/>
                  <a:pt x="1962922" y="2514931"/>
                </a:cubicBezTo>
                <a:lnTo>
                  <a:pt x="1654233" y="2685011"/>
                </a:lnTo>
                <a:lnTo>
                  <a:pt x="1305099" y="2801389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B16FF51-9A15-452B-8D78-E2E0A41F3793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9531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channel: committed to youth’s </a:t>
            </a:r>
            <a:r>
              <a:rPr lang="en-US" b="1" dirty="0"/>
              <a:t>whole being</a:t>
            </a:r>
            <a:endParaRPr lang="en-CA" b="1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Block Arc 3">
            <a:extLst>
              <a:ext uri="{FF2B5EF4-FFF2-40B4-BE49-F238E27FC236}">
                <a16:creationId xmlns:a16="http://schemas.microsoft.com/office/drawing/2014/main" id="{25BDFFCA-BA0F-42D9-A081-ABB8A04AACE7}"/>
              </a:ext>
            </a:extLst>
          </p:cNvPr>
          <p:cNvSpPr/>
          <p:nvPr/>
        </p:nvSpPr>
        <p:spPr>
          <a:xfrm>
            <a:off x="2011680" y="2046922"/>
            <a:ext cx="8199120" cy="8275637"/>
          </a:xfrm>
          <a:prstGeom prst="blockArc">
            <a:avLst>
              <a:gd name="adj1" fmla="val 10806734"/>
              <a:gd name="adj2" fmla="val 14657"/>
              <a:gd name="adj3" fmla="val 7922"/>
            </a:avLst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6B80030-1CA3-4555-A64C-7D237956DA72}"/>
              </a:ext>
            </a:extLst>
          </p:cNvPr>
          <p:cNvSpPr/>
          <p:nvPr/>
        </p:nvSpPr>
        <p:spPr>
          <a:xfrm>
            <a:off x="4347556" y="2676698"/>
            <a:ext cx="3499659" cy="2831869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1088044 w 3499659"/>
              <a:gd name="connsiteY1" fmla="*/ 2413462 h 2801389"/>
              <a:gd name="connsiteX2" fmla="*/ 0 w 3499659"/>
              <a:gd name="connsiteY2" fmla="*/ 473826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0 w 3499659"/>
              <a:gd name="connsiteY2" fmla="*/ 473826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986444 w 3499659"/>
              <a:gd name="connsiteY2" fmla="*/ 2169622 h 2801389"/>
              <a:gd name="connsiteX3" fmla="*/ 0 w 3499659"/>
              <a:gd name="connsiteY3" fmla="*/ 473826 h 2801389"/>
              <a:gd name="connsiteX4" fmla="*/ 856211 w 3499659"/>
              <a:gd name="connsiteY4" fmla="*/ 133004 h 2801389"/>
              <a:gd name="connsiteX5" fmla="*/ 1596044 w 3499659"/>
              <a:gd name="connsiteY5" fmla="*/ 0 h 2801389"/>
              <a:gd name="connsiteX6" fmla="*/ 2419004 w 3499659"/>
              <a:gd name="connsiteY6" fmla="*/ 58189 h 2801389"/>
              <a:gd name="connsiteX7" fmla="*/ 3283528 w 3499659"/>
              <a:gd name="connsiteY7" fmla="*/ 349135 h 2801389"/>
              <a:gd name="connsiteX8" fmla="*/ 3499659 w 3499659"/>
              <a:gd name="connsiteY8" fmla="*/ 507077 h 2801389"/>
              <a:gd name="connsiteX9" fmla="*/ 2141913 w 3499659"/>
              <a:gd name="connsiteY9" fmla="*/ 2798618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  <a:gd name="connsiteX0" fmla="*/ 1305099 w 3499659"/>
              <a:gd name="connsiteY0" fmla="*/ 2801389 h 2801389"/>
              <a:gd name="connsiteX1" fmla="*/ 1423324 w 3499659"/>
              <a:gd name="connsiteY1" fmla="*/ 2576022 h 2801389"/>
              <a:gd name="connsiteX2" fmla="*/ 986444 w 3499659"/>
              <a:gd name="connsiteY2" fmla="*/ 2169622 h 2801389"/>
              <a:gd name="connsiteX3" fmla="*/ 0 w 3499659"/>
              <a:gd name="connsiteY3" fmla="*/ 473826 h 2801389"/>
              <a:gd name="connsiteX4" fmla="*/ 856211 w 3499659"/>
              <a:gd name="connsiteY4" fmla="*/ 133004 h 2801389"/>
              <a:gd name="connsiteX5" fmla="*/ 1596044 w 3499659"/>
              <a:gd name="connsiteY5" fmla="*/ 0 h 2801389"/>
              <a:gd name="connsiteX6" fmla="*/ 2419004 w 3499659"/>
              <a:gd name="connsiteY6" fmla="*/ 58189 h 2801389"/>
              <a:gd name="connsiteX7" fmla="*/ 3283528 w 3499659"/>
              <a:gd name="connsiteY7" fmla="*/ 349135 h 2801389"/>
              <a:gd name="connsiteX8" fmla="*/ 3499659 w 3499659"/>
              <a:gd name="connsiteY8" fmla="*/ 507077 h 2801389"/>
              <a:gd name="connsiteX9" fmla="*/ 2141913 w 3499659"/>
              <a:gd name="connsiteY9" fmla="*/ 2798618 h 2801389"/>
              <a:gd name="connsiteX10" fmla="*/ 1654233 w 3499659"/>
              <a:gd name="connsiteY10" fmla="*/ 2685011 h 2801389"/>
              <a:gd name="connsiteX11" fmla="*/ 1305099 w 3499659"/>
              <a:gd name="connsiteY11" fmla="*/ 2801389 h 280138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141913 w 3499659"/>
              <a:gd name="connsiteY9" fmla="*/ 2798618 h 2831869"/>
              <a:gd name="connsiteX10" fmla="*/ 1654233 w 3499659"/>
              <a:gd name="connsiteY10" fmla="*/ 2685011 h 2831869"/>
              <a:gd name="connsiteX11" fmla="*/ 1427019 w 3499659"/>
              <a:gd name="connsiteY11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1898073 w 3499659"/>
              <a:gd name="connsiteY9" fmla="*/ 2717338 h 2831869"/>
              <a:gd name="connsiteX10" fmla="*/ 1654233 w 3499659"/>
              <a:gd name="connsiteY10" fmla="*/ 2685011 h 2831869"/>
              <a:gd name="connsiteX11" fmla="*/ 1427019 w 3499659"/>
              <a:gd name="connsiteY11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083724 w 3499659"/>
              <a:gd name="connsiteY9" fmla="*/ 2372822 h 2831869"/>
              <a:gd name="connsiteX10" fmla="*/ 1898073 w 3499659"/>
              <a:gd name="connsiteY10" fmla="*/ 2717338 h 2831869"/>
              <a:gd name="connsiteX11" fmla="*/ 1654233 w 3499659"/>
              <a:gd name="connsiteY11" fmla="*/ 2685011 h 2831869"/>
              <a:gd name="connsiteX12" fmla="*/ 1427019 w 3499659"/>
              <a:gd name="connsiteY12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083724 w 3499659"/>
              <a:gd name="connsiteY10" fmla="*/ 237282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093884 w 3499659"/>
              <a:gd name="connsiteY10" fmla="*/ 230170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134524 w 3499659"/>
              <a:gd name="connsiteY10" fmla="*/ 229154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  <a:gd name="connsiteX0" fmla="*/ 1427019 w 3499659"/>
              <a:gd name="connsiteY0" fmla="*/ 2831869 h 2831869"/>
              <a:gd name="connsiteX1" fmla="*/ 1423324 w 3499659"/>
              <a:gd name="connsiteY1" fmla="*/ 2576022 h 2831869"/>
              <a:gd name="connsiteX2" fmla="*/ 986444 w 3499659"/>
              <a:gd name="connsiteY2" fmla="*/ 2169622 h 2831869"/>
              <a:gd name="connsiteX3" fmla="*/ 0 w 3499659"/>
              <a:gd name="connsiteY3" fmla="*/ 473826 h 2831869"/>
              <a:gd name="connsiteX4" fmla="*/ 856211 w 3499659"/>
              <a:gd name="connsiteY4" fmla="*/ 133004 h 2831869"/>
              <a:gd name="connsiteX5" fmla="*/ 1596044 w 3499659"/>
              <a:gd name="connsiteY5" fmla="*/ 0 h 2831869"/>
              <a:gd name="connsiteX6" fmla="*/ 2419004 w 3499659"/>
              <a:gd name="connsiteY6" fmla="*/ 58189 h 2831869"/>
              <a:gd name="connsiteX7" fmla="*/ 3283528 w 3499659"/>
              <a:gd name="connsiteY7" fmla="*/ 349135 h 2831869"/>
              <a:gd name="connsiteX8" fmla="*/ 3499659 w 3499659"/>
              <a:gd name="connsiteY8" fmla="*/ 507077 h 2831869"/>
              <a:gd name="connsiteX9" fmla="*/ 2429164 w 3499659"/>
              <a:gd name="connsiteY9" fmla="*/ 2240742 h 2831869"/>
              <a:gd name="connsiteX10" fmla="*/ 2154844 w 3499659"/>
              <a:gd name="connsiteY10" fmla="*/ 2281382 h 2831869"/>
              <a:gd name="connsiteX11" fmla="*/ 1898073 w 3499659"/>
              <a:gd name="connsiteY11" fmla="*/ 2717338 h 2831869"/>
              <a:gd name="connsiteX12" fmla="*/ 1654233 w 3499659"/>
              <a:gd name="connsiteY12" fmla="*/ 2685011 h 2831869"/>
              <a:gd name="connsiteX13" fmla="*/ 1427019 w 3499659"/>
              <a:gd name="connsiteY13" fmla="*/ 2831869 h 28318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9659" h="2831869">
                <a:moveTo>
                  <a:pt x="1427019" y="2831869"/>
                </a:moveTo>
                <a:cubicBezTo>
                  <a:pt x="1358054" y="2716107"/>
                  <a:pt x="1492289" y="2691784"/>
                  <a:pt x="1423324" y="2576022"/>
                </a:cubicBezTo>
                <a:cubicBezTo>
                  <a:pt x="1321724" y="2413462"/>
                  <a:pt x="1088044" y="2443942"/>
                  <a:pt x="986444" y="2169622"/>
                </a:cubicBezTo>
                <a:lnTo>
                  <a:pt x="0" y="473826"/>
                </a:ln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cubicBezTo>
                  <a:pt x="3328478" y="805412"/>
                  <a:pt x="2665153" y="1929785"/>
                  <a:pt x="2429164" y="2240742"/>
                </a:cubicBezTo>
                <a:cubicBezTo>
                  <a:pt x="2193175" y="2551699"/>
                  <a:pt x="2214572" y="2185016"/>
                  <a:pt x="2154844" y="2281382"/>
                </a:cubicBezTo>
                <a:lnTo>
                  <a:pt x="1898073" y="2717338"/>
                </a:lnTo>
                <a:lnTo>
                  <a:pt x="1654233" y="2685011"/>
                </a:lnTo>
                <a:lnTo>
                  <a:pt x="1427019" y="2831869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96E3018-5515-4258-BE93-C982C587A9F1}"/>
              </a:ext>
            </a:extLst>
          </p:cNvPr>
          <p:cNvSpPr/>
          <p:nvPr/>
        </p:nvSpPr>
        <p:spPr>
          <a:xfrm rot="3582508">
            <a:off x="6173380" y="3750273"/>
            <a:ext cx="3499659" cy="2798618"/>
          </a:xfrm>
          <a:custGeom>
            <a:avLst/>
            <a:gdLst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11433 w 3499659"/>
              <a:gd name="connsiteY7" fmla="*/ 276813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856211 w 3499659"/>
              <a:gd name="connsiteY2" fmla="*/ 133004 h 2801389"/>
              <a:gd name="connsiteX3" fmla="*/ 1596044 w 3499659"/>
              <a:gd name="connsiteY3" fmla="*/ 0 h 2801389"/>
              <a:gd name="connsiteX4" fmla="*/ 2419004 w 3499659"/>
              <a:gd name="connsiteY4" fmla="*/ 58189 h 2801389"/>
              <a:gd name="connsiteX5" fmla="*/ 3283528 w 3499659"/>
              <a:gd name="connsiteY5" fmla="*/ 349135 h 2801389"/>
              <a:gd name="connsiteX6" fmla="*/ 3499659 w 3499659"/>
              <a:gd name="connsiteY6" fmla="*/ 507077 h 2801389"/>
              <a:gd name="connsiteX7" fmla="*/ 2141913 w 3499659"/>
              <a:gd name="connsiteY7" fmla="*/ 2798618 h 2801389"/>
              <a:gd name="connsiteX8" fmla="*/ 1654233 w 3499659"/>
              <a:gd name="connsiteY8" fmla="*/ 2685011 h 2801389"/>
              <a:gd name="connsiteX9" fmla="*/ 1305099 w 3499659"/>
              <a:gd name="connsiteY9" fmla="*/ 2801389 h 2801389"/>
              <a:gd name="connsiteX0" fmla="*/ 1305099 w 3499659"/>
              <a:gd name="connsiteY0" fmla="*/ 2801389 h 2801389"/>
              <a:gd name="connsiteX1" fmla="*/ 0 w 3499659"/>
              <a:gd name="connsiteY1" fmla="*/ 473826 h 2801389"/>
              <a:gd name="connsiteX2" fmla="*/ 407714 w 3499659"/>
              <a:gd name="connsiteY2" fmla="*/ 295770 h 2801389"/>
              <a:gd name="connsiteX3" fmla="*/ 856211 w 3499659"/>
              <a:gd name="connsiteY3" fmla="*/ 133004 h 2801389"/>
              <a:gd name="connsiteX4" fmla="*/ 1596044 w 3499659"/>
              <a:gd name="connsiteY4" fmla="*/ 0 h 2801389"/>
              <a:gd name="connsiteX5" fmla="*/ 2419004 w 3499659"/>
              <a:gd name="connsiteY5" fmla="*/ 58189 h 2801389"/>
              <a:gd name="connsiteX6" fmla="*/ 3283528 w 3499659"/>
              <a:gd name="connsiteY6" fmla="*/ 349135 h 2801389"/>
              <a:gd name="connsiteX7" fmla="*/ 3499659 w 3499659"/>
              <a:gd name="connsiteY7" fmla="*/ 507077 h 2801389"/>
              <a:gd name="connsiteX8" fmla="*/ 2141913 w 3499659"/>
              <a:gd name="connsiteY8" fmla="*/ 2798618 h 2801389"/>
              <a:gd name="connsiteX9" fmla="*/ 1654233 w 3499659"/>
              <a:gd name="connsiteY9" fmla="*/ 2685011 h 2801389"/>
              <a:gd name="connsiteX10" fmla="*/ 1305099 w 3499659"/>
              <a:gd name="connsiteY10" fmla="*/ 2801389 h 2801389"/>
              <a:gd name="connsiteX0" fmla="*/ 1259322 w 3499659"/>
              <a:gd name="connsiteY0" fmla="*/ 2315756 h 2798618"/>
              <a:gd name="connsiteX1" fmla="*/ 0 w 3499659"/>
              <a:gd name="connsiteY1" fmla="*/ 473826 h 2798618"/>
              <a:gd name="connsiteX2" fmla="*/ 407714 w 3499659"/>
              <a:gd name="connsiteY2" fmla="*/ 295770 h 2798618"/>
              <a:gd name="connsiteX3" fmla="*/ 856211 w 3499659"/>
              <a:gd name="connsiteY3" fmla="*/ 133004 h 2798618"/>
              <a:gd name="connsiteX4" fmla="*/ 1596044 w 3499659"/>
              <a:gd name="connsiteY4" fmla="*/ 0 h 2798618"/>
              <a:gd name="connsiteX5" fmla="*/ 2419004 w 3499659"/>
              <a:gd name="connsiteY5" fmla="*/ 58189 h 2798618"/>
              <a:gd name="connsiteX6" fmla="*/ 3283528 w 3499659"/>
              <a:gd name="connsiteY6" fmla="*/ 349135 h 2798618"/>
              <a:gd name="connsiteX7" fmla="*/ 3499659 w 3499659"/>
              <a:gd name="connsiteY7" fmla="*/ 507077 h 2798618"/>
              <a:gd name="connsiteX8" fmla="*/ 2141913 w 3499659"/>
              <a:gd name="connsiteY8" fmla="*/ 2798618 h 2798618"/>
              <a:gd name="connsiteX9" fmla="*/ 1654233 w 3499659"/>
              <a:gd name="connsiteY9" fmla="*/ 2685011 h 2798618"/>
              <a:gd name="connsiteX10" fmla="*/ 1259322 w 3499659"/>
              <a:gd name="connsiteY10" fmla="*/ 2315756 h 2798618"/>
              <a:gd name="connsiteX0" fmla="*/ 1259322 w 3499659"/>
              <a:gd name="connsiteY0" fmla="*/ 2315756 h 2798618"/>
              <a:gd name="connsiteX1" fmla="*/ 1072892 w 3499659"/>
              <a:gd name="connsiteY1" fmla="*/ 2037480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59322 w 3499659"/>
              <a:gd name="connsiteY11" fmla="*/ 2315756 h 2798618"/>
              <a:gd name="connsiteX0" fmla="*/ 1259322 w 3499659"/>
              <a:gd name="connsiteY0" fmla="*/ 2315756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59322 w 3499659"/>
              <a:gd name="connsiteY11" fmla="*/ 2315756 h 2798618"/>
              <a:gd name="connsiteX0" fmla="*/ 1223449 w 3499659"/>
              <a:gd name="connsiteY0" fmla="*/ 2377166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223449 w 3499659"/>
              <a:gd name="connsiteY11" fmla="*/ 2377166 h 2798618"/>
              <a:gd name="connsiteX0" fmla="*/ 1184623 w 3499659"/>
              <a:gd name="connsiteY0" fmla="*/ 2483917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54233 w 3499659"/>
              <a:gd name="connsiteY10" fmla="*/ 2685011 h 2798618"/>
              <a:gd name="connsiteX11" fmla="*/ 1184623 w 3499659"/>
              <a:gd name="connsiteY11" fmla="*/ 2483917 h 2798618"/>
              <a:gd name="connsiteX0" fmla="*/ 1184623 w 3499659"/>
              <a:gd name="connsiteY0" fmla="*/ 2483917 h 2798618"/>
              <a:gd name="connsiteX1" fmla="*/ 983600 w 3499659"/>
              <a:gd name="connsiteY1" fmla="*/ 2150051 h 2798618"/>
              <a:gd name="connsiteX2" fmla="*/ 0 w 3499659"/>
              <a:gd name="connsiteY2" fmla="*/ 473826 h 2798618"/>
              <a:gd name="connsiteX3" fmla="*/ 407714 w 3499659"/>
              <a:gd name="connsiteY3" fmla="*/ 295770 h 2798618"/>
              <a:gd name="connsiteX4" fmla="*/ 856211 w 3499659"/>
              <a:gd name="connsiteY4" fmla="*/ 133004 h 2798618"/>
              <a:gd name="connsiteX5" fmla="*/ 1596044 w 3499659"/>
              <a:gd name="connsiteY5" fmla="*/ 0 h 2798618"/>
              <a:gd name="connsiteX6" fmla="*/ 2419004 w 3499659"/>
              <a:gd name="connsiteY6" fmla="*/ 58189 h 2798618"/>
              <a:gd name="connsiteX7" fmla="*/ 3283528 w 3499659"/>
              <a:gd name="connsiteY7" fmla="*/ 349135 h 2798618"/>
              <a:gd name="connsiteX8" fmla="*/ 3499659 w 3499659"/>
              <a:gd name="connsiteY8" fmla="*/ 507077 h 2798618"/>
              <a:gd name="connsiteX9" fmla="*/ 2141913 w 3499659"/>
              <a:gd name="connsiteY9" fmla="*/ 2798618 h 2798618"/>
              <a:gd name="connsiteX10" fmla="*/ 1667435 w 3499659"/>
              <a:gd name="connsiteY10" fmla="*/ 2622124 h 2798618"/>
              <a:gd name="connsiteX11" fmla="*/ 1184623 w 3499659"/>
              <a:gd name="connsiteY11" fmla="*/ 2483917 h 279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99659" h="2798618">
                <a:moveTo>
                  <a:pt x="1184623" y="2483917"/>
                </a:moveTo>
                <a:lnTo>
                  <a:pt x="983600" y="2150051"/>
                </a:lnTo>
                <a:lnTo>
                  <a:pt x="0" y="473826"/>
                </a:lnTo>
                <a:cubicBezTo>
                  <a:pt x="100061" y="428835"/>
                  <a:pt x="307653" y="340761"/>
                  <a:pt x="407714" y="295770"/>
                </a:cubicBezTo>
                <a:lnTo>
                  <a:pt x="856211" y="133004"/>
                </a:lnTo>
                <a:lnTo>
                  <a:pt x="1596044" y="0"/>
                </a:lnTo>
                <a:lnTo>
                  <a:pt x="2419004" y="58189"/>
                </a:lnTo>
                <a:lnTo>
                  <a:pt x="3283528" y="349135"/>
                </a:lnTo>
                <a:lnTo>
                  <a:pt x="3499659" y="507077"/>
                </a:lnTo>
                <a:lnTo>
                  <a:pt x="2141913" y="2798618"/>
                </a:lnTo>
                <a:lnTo>
                  <a:pt x="1667435" y="2622124"/>
                </a:lnTo>
                <a:lnTo>
                  <a:pt x="1184623" y="2483917"/>
                </a:lnTo>
                <a:close/>
              </a:path>
            </a:pathLst>
          </a:cu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0F426D-8D40-47D5-8D87-A38463DF91F0}"/>
              </a:ext>
            </a:extLst>
          </p:cNvPr>
          <p:cNvSpPr txBox="1"/>
          <p:nvPr/>
        </p:nvSpPr>
        <p:spPr>
          <a:xfrm>
            <a:off x="6221468" y="2852519"/>
            <a:ext cx="5059679" cy="2308324"/>
          </a:xfrm>
          <a:prstGeom prst="rect">
            <a:avLst/>
          </a:prstGeom>
          <a:solidFill>
            <a:schemeClr val="bg1">
              <a:alpha val="81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Youth must be involved in prioritizing problems and creating solutions because it’s their life. The care channel must also be involved because they are deeply committed to the youth. </a:t>
            </a:r>
            <a:endParaRPr lang="en-CA" sz="2400" b="1" dirty="0">
              <a:solidFill>
                <a:srgbClr val="C0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C43132-832C-41AB-80CE-4D0F4D473048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4479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44A7-9491-4F82-9A64-36FC946C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i="1" dirty="0"/>
              <a:t>Engaged Communities</a:t>
            </a:r>
            <a:r>
              <a:rPr lang="en-US" dirty="0"/>
              <a:t> trying to do?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4FBF-BFF1-4014-A766-B21B96A7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Increase the capacity of residents to engage in community processes (e.g. parents councils, student councils, places of worship, building associations, </a:t>
            </a:r>
            <a:r>
              <a:rPr lang="en-US" dirty="0" err="1"/>
              <a:t>neighbourhood</a:t>
            </a:r>
            <a:r>
              <a:rPr lang="en-US" dirty="0"/>
              <a:t> groups, youth groups) so they are defining priorities and co-creating solutions with agencies</a:t>
            </a:r>
            <a:endParaRPr lang="en-CA" dirty="0"/>
          </a:p>
          <a:p>
            <a:r>
              <a:rPr lang="en-US" dirty="0"/>
              <a:t>Help bring together the insights and resources of various groups and agencies who are already working on related issues but from different perspectives</a:t>
            </a:r>
          </a:p>
          <a:p>
            <a:r>
              <a:rPr lang="en-US" dirty="0"/>
              <a:t>Issues focused: for example, what started this, </a:t>
            </a:r>
            <a:r>
              <a:rPr lang="en-US" b="1" dirty="0"/>
              <a:t>youth violence. </a:t>
            </a:r>
            <a:r>
              <a:rPr lang="en-US" dirty="0"/>
              <a:t>But other issues, like </a:t>
            </a:r>
            <a:r>
              <a:rPr lang="en-US" b="1" dirty="0"/>
              <a:t>housing affordability, healthcare, etc..</a:t>
            </a:r>
          </a:p>
        </p:txBody>
      </p:sp>
    </p:spTree>
    <p:extLst>
      <p:ext uri="{BB962C8B-B14F-4D97-AF65-F5344CB8AC3E}">
        <p14:creationId xmlns:p14="http://schemas.microsoft.com/office/powerpoint/2010/main" val="3189951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144A7-9491-4F82-9A64-36FC946C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i="1" dirty="0"/>
              <a:t>Engaged Communities</a:t>
            </a:r>
            <a:r>
              <a:rPr lang="en-US" dirty="0"/>
              <a:t> doing now?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994FBF-BFF1-4014-A766-B21B96A71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Engagement process Step 1: Verifying early findings with Syrian community, prioritizing issues</a:t>
            </a:r>
          </a:p>
          <a:p>
            <a:pPr lvl="1"/>
            <a:r>
              <a:rPr lang="en-US" dirty="0"/>
              <a:t>Running a larger community engagement</a:t>
            </a:r>
          </a:p>
          <a:p>
            <a:r>
              <a:rPr lang="en-US" dirty="0"/>
              <a:t>Engaging other stakeholders (Care channel: youth and parents from non-Syrian communities. Civic channel: schools, police, social agencies) </a:t>
            </a:r>
          </a:p>
          <a:p>
            <a:pPr lvl="1"/>
            <a:r>
              <a:rPr lang="en-US" dirty="0"/>
              <a:t>Describing what we are doing</a:t>
            </a:r>
          </a:p>
          <a:p>
            <a:pPr lvl="1"/>
            <a:r>
              <a:rPr lang="en-US" dirty="0"/>
              <a:t>Getting them on board</a:t>
            </a:r>
          </a:p>
          <a:p>
            <a:pPr lvl="1"/>
            <a:r>
              <a:rPr lang="en-US" dirty="0"/>
              <a:t>Getting funding to run community engagement training for residents</a:t>
            </a:r>
          </a:p>
          <a:p>
            <a:pPr lvl="1"/>
            <a:r>
              <a:rPr lang="en-US" dirty="0"/>
              <a:t>Working together on short-term interventions: e.g. </a:t>
            </a:r>
            <a:r>
              <a:rPr lang="en-US" dirty="0" err="1"/>
              <a:t>Hsain</a:t>
            </a:r>
            <a:r>
              <a:rPr lang="en-US" dirty="0"/>
              <a:t>/Aamir/Youth meetings, parents councils connections, connecting MGCI Principal Carlo with Syrian mother, various programs </a:t>
            </a:r>
            <a:r>
              <a:rPr lang="en-US"/>
              <a:t>for youth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7617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5DBB1-2966-435C-85BF-8A4CCA20F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where we started: </a:t>
            </a:r>
            <a:r>
              <a:rPr lang="en-US" b="1" dirty="0"/>
              <a:t>youth violence</a:t>
            </a:r>
            <a:endParaRPr lang="en-CA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4A42D3F-3A2E-4E51-9B94-953D628F23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Fall 2019</a:t>
            </a:r>
          </a:p>
          <a:p>
            <a:r>
              <a:rPr lang="en-US" dirty="0"/>
              <a:t>Bullying and fist fights</a:t>
            </a:r>
          </a:p>
          <a:p>
            <a:r>
              <a:rPr lang="en-US" dirty="0"/>
              <a:t>Bridge blockades</a:t>
            </a:r>
          </a:p>
          <a:p>
            <a:r>
              <a:rPr lang="en-CA" dirty="0"/>
              <a:t>Stabbing outside building 85</a:t>
            </a:r>
          </a:p>
          <a:p>
            <a:r>
              <a:rPr lang="en-CA" dirty="0"/>
              <a:t>Shooting at the INS Market across from MGCI </a:t>
            </a:r>
          </a:p>
          <a:p>
            <a:pPr marL="0" indent="0">
              <a:buNone/>
            </a:pPr>
            <a:r>
              <a:rPr lang="en-US" b="1" dirty="0"/>
              <a:t>Responses slow and limited at best</a:t>
            </a:r>
            <a:r>
              <a:rPr lang="en-CA" b="1" dirty="0"/>
              <a:t> </a:t>
            </a:r>
          </a:p>
          <a:p>
            <a:pPr marL="0" indent="0">
              <a:buNone/>
            </a:pPr>
            <a:r>
              <a:rPr lang="en-CA" dirty="0"/>
              <a:t>→ we started Engaged Communities (Omar Khan, Ian Kaufman, Adil Patel, </a:t>
            </a:r>
            <a:r>
              <a:rPr lang="en-CA" dirty="0" err="1"/>
              <a:t>Safeera</a:t>
            </a:r>
            <a:r>
              <a:rPr lang="en-CA" dirty="0"/>
              <a:t> Mulla, Mussarat Ejaz, Abdul Rashid Athar)</a:t>
            </a:r>
          </a:p>
        </p:txBody>
      </p:sp>
    </p:spTree>
    <p:extLst>
      <p:ext uri="{BB962C8B-B14F-4D97-AF65-F5344CB8AC3E}">
        <p14:creationId xmlns:p14="http://schemas.microsoft.com/office/powerpoint/2010/main" val="2189949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F573AE0C-8453-471A-AE15-88526107D94B}"/>
              </a:ext>
            </a:extLst>
          </p:cNvPr>
          <p:cNvGrpSpPr/>
          <p:nvPr/>
        </p:nvGrpSpPr>
        <p:grpSpPr>
          <a:xfrm>
            <a:off x="3464311" y="1042171"/>
            <a:ext cx="4941934" cy="5281863"/>
            <a:chOff x="3464311" y="1042171"/>
            <a:chExt cx="4941934" cy="5281863"/>
          </a:xfrm>
        </p:grpSpPr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AD3315DA-0031-42D2-8A81-FFA327129082}"/>
                </a:ext>
              </a:extLst>
            </p:cNvPr>
            <p:cNvSpPr/>
            <p:nvPr/>
          </p:nvSpPr>
          <p:spPr>
            <a:xfrm>
              <a:off x="3464311" y="1042171"/>
              <a:ext cx="4941934" cy="528186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8F61E11-938A-4732-B77F-E7D4B769C0F3}"/>
                </a:ext>
              </a:extLst>
            </p:cNvPr>
            <p:cNvGrpSpPr/>
            <p:nvPr/>
          </p:nvGrpSpPr>
          <p:grpSpPr>
            <a:xfrm>
              <a:off x="4021283" y="1901986"/>
              <a:ext cx="1913352" cy="1754327"/>
              <a:chOff x="4021283" y="1901986"/>
              <a:chExt cx="1913352" cy="1754327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4731458-527B-4B2E-9D68-C41F70314B06}"/>
                  </a:ext>
                </a:extLst>
              </p:cNvPr>
              <p:cNvSpPr txBox="1"/>
              <p:nvPr/>
            </p:nvSpPr>
            <p:spPr>
              <a:xfrm>
                <a:off x="5548033" y="3133093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1</a:t>
                </a:r>
                <a:endParaRPr lang="en-CA" sz="2800" b="1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A8772BB-BBA7-4186-B59E-6E993458563E}"/>
                  </a:ext>
                </a:extLst>
              </p:cNvPr>
              <p:cNvSpPr txBox="1"/>
              <p:nvPr/>
            </p:nvSpPr>
            <p:spPr>
              <a:xfrm>
                <a:off x="4021283" y="1901986"/>
                <a:ext cx="128056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Identifying and Prioritizing Problems Together</a:t>
                </a:r>
                <a:endParaRPr lang="en-CA" b="1" dirty="0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C56939-9BE3-4411-A03B-15A2692329D0}"/>
              </a:ext>
            </a:extLst>
          </p:cNvPr>
          <p:cNvGrpSpPr/>
          <p:nvPr/>
        </p:nvGrpSpPr>
        <p:grpSpPr>
          <a:xfrm>
            <a:off x="3775078" y="1042172"/>
            <a:ext cx="4941933" cy="5281864"/>
            <a:chOff x="3775078" y="1042172"/>
            <a:chExt cx="4941933" cy="5281864"/>
          </a:xfrm>
        </p:grpSpPr>
        <p:sp>
          <p:nvSpPr>
            <p:cNvPr id="56" name="Partial Circle 55">
              <a:extLst>
                <a:ext uri="{FF2B5EF4-FFF2-40B4-BE49-F238E27FC236}">
                  <a16:creationId xmlns:a16="http://schemas.microsoft.com/office/drawing/2014/main" id="{203C0885-9490-49AD-9644-168453F570BC}"/>
                </a:ext>
              </a:extLst>
            </p:cNvPr>
            <p:cNvSpPr/>
            <p:nvPr/>
          </p:nvSpPr>
          <p:spPr>
            <a:xfrm rot="5400000">
              <a:off x="3605113" y="1212137"/>
              <a:ext cx="5281864" cy="494193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0345766-247F-4678-9DC1-3D1681AB309F}"/>
                </a:ext>
              </a:extLst>
            </p:cNvPr>
            <p:cNvGrpSpPr/>
            <p:nvPr/>
          </p:nvGrpSpPr>
          <p:grpSpPr>
            <a:xfrm>
              <a:off x="6294702" y="1901986"/>
              <a:ext cx="1777704" cy="1754327"/>
              <a:chOff x="6294702" y="1901986"/>
              <a:chExt cx="1777704" cy="1754327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5F995C-6765-4E47-A3F0-39952EBD829A}"/>
                  </a:ext>
                </a:extLst>
              </p:cNvPr>
              <p:cNvSpPr txBox="1"/>
              <p:nvPr/>
            </p:nvSpPr>
            <p:spPr>
              <a:xfrm>
                <a:off x="6294702" y="3133093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2</a:t>
                </a:r>
                <a:endParaRPr lang="en-CA" sz="2800" b="1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847C0D3-858D-4B5D-A131-B6BB3BE8450B}"/>
                  </a:ext>
                </a:extLst>
              </p:cNvPr>
              <p:cNvSpPr txBox="1"/>
              <p:nvPr/>
            </p:nvSpPr>
            <p:spPr>
              <a:xfrm>
                <a:off x="6868387" y="1901986"/>
                <a:ext cx="12040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Planning Solutions Together</a:t>
                </a:r>
                <a:endParaRPr lang="en-CA" b="1" dirty="0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E3F2CD8-29A2-42A3-9190-1E45C55584BF}"/>
              </a:ext>
            </a:extLst>
          </p:cNvPr>
          <p:cNvGrpSpPr/>
          <p:nvPr/>
        </p:nvGrpSpPr>
        <p:grpSpPr>
          <a:xfrm>
            <a:off x="3775078" y="1338008"/>
            <a:ext cx="4941934" cy="5281863"/>
            <a:chOff x="3775078" y="1338008"/>
            <a:chExt cx="4941934" cy="5281863"/>
          </a:xfrm>
        </p:grpSpPr>
        <p:sp>
          <p:nvSpPr>
            <p:cNvPr id="57" name="Partial Circle 56">
              <a:extLst>
                <a:ext uri="{FF2B5EF4-FFF2-40B4-BE49-F238E27FC236}">
                  <a16:creationId xmlns:a16="http://schemas.microsoft.com/office/drawing/2014/main" id="{FCDB872A-6362-4EED-94ED-0E5DA8D1C3CF}"/>
                </a:ext>
              </a:extLst>
            </p:cNvPr>
            <p:cNvSpPr/>
            <p:nvPr/>
          </p:nvSpPr>
          <p:spPr>
            <a:xfrm rot="10800000">
              <a:off x="3775078" y="1338008"/>
              <a:ext cx="4941934" cy="528186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4FFB585-BFDF-47A4-840F-DE7345A44BFD}"/>
                </a:ext>
              </a:extLst>
            </p:cNvPr>
            <p:cNvGrpSpPr/>
            <p:nvPr/>
          </p:nvGrpSpPr>
          <p:grpSpPr>
            <a:xfrm>
              <a:off x="6294702" y="3938190"/>
              <a:ext cx="2111543" cy="1320619"/>
              <a:chOff x="6294702" y="3938190"/>
              <a:chExt cx="2111543" cy="1320619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C695C1A-8EAF-4CBE-81EC-1D3C32A6D5D8}"/>
                  </a:ext>
                </a:extLst>
              </p:cNvPr>
              <p:cNvSpPr txBox="1"/>
              <p:nvPr/>
            </p:nvSpPr>
            <p:spPr>
              <a:xfrm>
                <a:off x="6294702" y="3938190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3</a:t>
                </a:r>
                <a:endParaRPr lang="en-CA" sz="2800" b="1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3CB2EF-9CAB-4714-8593-23DB5C409732}"/>
                  </a:ext>
                </a:extLst>
              </p:cNvPr>
              <p:cNvSpPr txBox="1"/>
              <p:nvPr/>
            </p:nvSpPr>
            <p:spPr>
              <a:xfrm>
                <a:off x="6868387" y="4335479"/>
                <a:ext cx="15378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Implementing Solutions Together</a:t>
                </a:r>
                <a:endParaRPr lang="en-CA" b="1" dirty="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EAE5110-ADD5-466E-AFF0-43F3CC86322F}"/>
              </a:ext>
            </a:extLst>
          </p:cNvPr>
          <p:cNvGrpSpPr/>
          <p:nvPr/>
        </p:nvGrpSpPr>
        <p:grpSpPr>
          <a:xfrm>
            <a:off x="3484925" y="1338004"/>
            <a:ext cx="4941933" cy="5281866"/>
            <a:chOff x="3484925" y="1338004"/>
            <a:chExt cx="4941933" cy="5281866"/>
          </a:xfrm>
        </p:grpSpPr>
        <p:sp>
          <p:nvSpPr>
            <p:cNvPr id="58" name="Partial Circle 57">
              <a:extLst>
                <a:ext uri="{FF2B5EF4-FFF2-40B4-BE49-F238E27FC236}">
                  <a16:creationId xmlns:a16="http://schemas.microsoft.com/office/drawing/2014/main" id="{5967552E-165D-4B49-90F5-C5EC3926F0DF}"/>
                </a:ext>
              </a:extLst>
            </p:cNvPr>
            <p:cNvSpPr/>
            <p:nvPr/>
          </p:nvSpPr>
          <p:spPr>
            <a:xfrm rot="16200000">
              <a:off x="3314959" y="1507970"/>
              <a:ext cx="5281866" cy="494193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1697D39-433D-48B0-9FD4-8FD5C0E5494E}"/>
                </a:ext>
              </a:extLst>
            </p:cNvPr>
            <p:cNvGrpSpPr/>
            <p:nvPr/>
          </p:nvGrpSpPr>
          <p:grpSpPr>
            <a:xfrm>
              <a:off x="4017272" y="3938190"/>
              <a:ext cx="1917362" cy="1043620"/>
              <a:chOff x="4017272" y="3938190"/>
              <a:chExt cx="1917362" cy="104362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C9FA253-9C49-40C1-93FF-A367C7D64B10}"/>
                  </a:ext>
                </a:extLst>
              </p:cNvPr>
              <p:cNvSpPr txBox="1"/>
              <p:nvPr/>
            </p:nvSpPr>
            <p:spPr>
              <a:xfrm>
                <a:off x="5548032" y="3938190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4</a:t>
                </a:r>
                <a:endParaRPr lang="en-CA" sz="2800" b="1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6C3361-C787-4C00-A529-7325590F9D44}"/>
                  </a:ext>
                </a:extLst>
              </p:cNvPr>
              <p:cNvSpPr txBox="1"/>
              <p:nvPr/>
            </p:nvSpPr>
            <p:spPr>
              <a:xfrm>
                <a:off x="4017272" y="4335479"/>
                <a:ext cx="12040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Evaluating Together</a:t>
                </a:r>
                <a:endParaRPr lang="en-CA" b="1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8E03F64-55FC-4CBC-8D6A-55AC782837CE}"/>
              </a:ext>
            </a:extLst>
          </p:cNvPr>
          <p:cNvGrpSpPr/>
          <p:nvPr/>
        </p:nvGrpSpPr>
        <p:grpSpPr>
          <a:xfrm>
            <a:off x="4978885" y="2657438"/>
            <a:ext cx="2223970" cy="2332532"/>
            <a:chOff x="4978885" y="2657438"/>
            <a:chExt cx="2223970" cy="233253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24851B9-E1C9-4DA7-9A3F-56B265650572}"/>
                </a:ext>
              </a:extLst>
            </p:cNvPr>
            <p:cNvSpPr/>
            <p:nvPr/>
          </p:nvSpPr>
          <p:spPr>
            <a:xfrm>
              <a:off x="5145256" y="2800586"/>
              <a:ext cx="1901487" cy="2020121"/>
            </a:xfrm>
            <a:prstGeom prst="ellipse">
              <a:avLst/>
            </a:prstGeom>
            <a:noFill/>
            <a:ln w="317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27EB2D44-E45A-4588-BB42-54A805DF470E}"/>
                </a:ext>
              </a:extLst>
            </p:cNvPr>
            <p:cNvSpPr/>
            <p:nvPr/>
          </p:nvSpPr>
          <p:spPr>
            <a:xfrm>
              <a:off x="4978885" y="3683103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71D29B90-EFB6-4DA9-9B80-DEC8817EA8E3}"/>
                </a:ext>
              </a:extLst>
            </p:cNvPr>
            <p:cNvSpPr/>
            <p:nvPr/>
          </p:nvSpPr>
          <p:spPr>
            <a:xfrm rot="5400000">
              <a:off x="5914598" y="2671002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315B9E4-BE25-4BA9-83AD-DF37AC42C49A}"/>
                </a:ext>
              </a:extLst>
            </p:cNvPr>
            <p:cNvSpPr/>
            <p:nvPr/>
          </p:nvSpPr>
          <p:spPr>
            <a:xfrm rot="10800000">
              <a:off x="6879889" y="3683103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56404CDB-D54D-41C8-841C-6E9EDE42048E}"/>
                </a:ext>
              </a:extLst>
            </p:cNvPr>
            <p:cNvSpPr/>
            <p:nvPr/>
          </p:nvSpPr>
          <p:spPr>
            <a:xfrm rot="16200000">
              <a:off x="5939044" y="4680568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32154E-8400-460A-ADD9-4C4D10AE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621" y="9378"/>
            <a:ext cx="10912756" cy="1325563"/>
          </a:xfrm>
        </p:spPr>
        <p:txBody>
          <a:bodyPr/>
          <a:lstStyle/>
          <a:p>
            <a:r>
              <a:rPr lang="en-US" dirty="0"/>
              <a:t>Solidifying pieces of step 1, preparing for step 2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42E83D4-7CF1-44C6-A869-AEA11DDFF309}"/>
              </a:ext>
            </a:extLst>
          </p:cNvPr>
          <p:cNvSpPr/>
          <p:nvPr/>
        </p:nvSpPr>
        <p:spPr>
          <a:xfrm>
            <a:off x="3158836" y="3683103"/>
            <a:ext cx="5892800" cy="3079915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87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oup 62">
            <a:extLst>
              <a:ext uri="{FF2B5EF4-FFF2-40B4-BE49-F238E27FC236}">
                <a16:creationId xmlns:a16="http://schemas.microsoft.com/office/drawing/2014/main" id="{F573AE0C-8453-471A-AE15-88526107D94B}"/>
              </a:ext>
            </a:extLst>
          </p:cNvPr>
          <p:cNvGrpSpPr/>
          <p:nvPr/>
        </p:nvGrpSpPr>
        <p:grpSpPr>
          <a:xfrm>
            <a:off x="3464311" y="1042171"/>
            <a:ext cx="4941934" cy="5281863"/>
            <a:chOff x="3464311" y="1042171"/>
            <a:chExt cx="4941934" cy="5281863"/>
          </a:xfrm>
        </p:grpSpPr>
        <p:sp>
          <p:nvSpPr>
            <p:cNvPr id="55" name="Partial Circle 54">
              <a:extLst>
                <a:ext uri="{FF2B5EF4-FFF2-40B4-BE49-F238E27FC236}">
                  <a16:creationId xmlns:a16="http://schemas.microsoft.com/office/drawing/2014/main" id="{AD3315DA-0031-42D2-8A81-FFA327129082}"/>
                </a:ext>
              </a:extLst>
            </p:cNvPr>
            <p:cNvSpPr/>
            <p:nvPr/>
          </p:nvSpPr>
          <p:spPr>
            <a:xfrm>
              <a:off x="3464311" y="1042171"/>
              <a:ext cx="4941934" cy="528186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6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58F61E11-938A-4732-B77F-E7D4B769C0F3}"/>
                </a:ext>
              </a:extLst>
            </p:cNvPr>
            <p:cNvGrpSpPr/>
            <p:nvPr/>
          </p:nvGrpSpPr>
          <p:grpSpPr>
            <a:xfrm>
              <a:off x="4021283" y="1901986"/>
              <a:ext cx="1913352" cy="1754327"/>
              <a:chOff x="4021283" y="1901986"/>
              <a:chExt cx="1913352" cy="1754327"/>
            </a:xfrm>
          </p:grpSpPr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4731458-527B-4B2E-9D68-C41F70314B06}"/>
                  </a:ext>
                </a:extLst>
              </p:cNvPr>
              <p:cNvSpPr txBox="1"/>
              <p:nvPr/>
            </p:nvSpPr>
            <p:spPr>
              <a:xfrm>
                <a:off x="5548033" y="3133093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1</a:t>
                </a:r>
                <a:endParaRPr lang="en-CA" sz="2800" b="1" dirty="0"/>
              </a:p>
            </p:txBody>
          </p:sp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9A8772BB-BBA7-4186-B59E-6E993458563E}"/>
                  </a:ext>
                </a:extLst>
              </p:cNvPr>
              <p:cNvSpPr txBox="1"/>
              <p:nvPr/>
            </p:nvSpPr>
            <p:spPr>
              <a:xfrm>
                <a:off x="4021283" y="1901986"/>
                <a:ext cx="1280568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Identifying and Prioritizing Problems Together</a:t>
                </a:r>
                <a:endParaRPr lang="en-CA" b="1" dirty="0"/>
              </a:p>
            </p:txBody>
          </p:sp>
        </p:grp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66C56939-9BE3-4411-A03B-15A2692329D0}"/>
              </a:ext>
            </a:extLst>
          </p:cNvPr>
          <p:cNvGrpSpPr/>
          <p:nvPr/>
        </p:nvGrpSpPr>
        <p:grpSpPr>
          <a:xfrm>
            <a:off x="3775078" y="1042172"/>
            <a:ext cx="4941933" cy="5281864"/>
            <a:chOff x="3775078" y="1042172"/>
            <a:chExt cx="4941933" cy="5281864"/>
          </a:xfrm>
        </p:grpSpPr>
        <p:sp>
          <p:nvSpPr>
            <p:cNvPr id="56" name="Partial Circle 55">
              <a:extLst>
                <a:ext uri="{FF2B5EF4-FFF2-40B4-BE49-F238E27FC236}">
                  <a16:creationId xmlns:a16="http://schemas.microsoft.com/office/drawing/2014/main" id="{203C0885-9490-49AD-9644-168453F570BC}"/>
                </a:ext>
              </a:extLst>
            </p:cNvPr>
            <p:cNvSpPr/>
            <p:nvPr/>
          </p:nvSpPr>
          <p:spPr>
            <a:xfrm rot="5400000">
              <a:off x="3605113" y="1212137"/>
              <a:ext cx="5281864" cy="494193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20345766-247F-4678-9DC1-3D1681AB309F}"/>
                </a:ext>
              </a:extLst>
            </p:cNvPr>
            <p:cNvGrpSpPr/>
            <p:nvPr/>
          </p:nvGrpSpPr>
          <p:grpSpPr>
            <a:xfrm>
              <a:off x="6294702" y="1901986"/>
              <a:ext cx="1777704" cy="1754327"/>
              <a:chOff x="6294702" y="1901986"/>
              <a:chExt cx="1777704" cy="1754327"/>
            </a:xfrm>
          </p:grpSpPr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925F995C-6765-4E47-A3F0-39952EBD829A}"/>
                  </a:ext>
                </a:extLst>
              </p:cNvPr>
              <p:cNvSpPr txBox="1"/>
              <p:nvPr/>
            </p:nvSpPr>
            <p:spPr>
              <a:xfrm>
                <a:off x="6294702" y="3133093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2</a:t>
                </a:r>
                <a:endParaRPr lang="en-CA" sz="2800" b="1" dirty="0"/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C847C0D3-858D-4B5D-A131-B6BB3BE8450B}"/>
                  </a:ext>
                </a:extLst>
              </p:cNvPr>
              <p:cNvSpPr txBox="1"/>
              <p:nvPr/>
            </p:nvSpPr>
            <p:spPr>
              <a:xfrm>
                <a:off x="6868387" y="1901986"/>
                <a:ext cx="120401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Planning Solutions Together</a:t>
                </a:r>
                <a:endParaRPr lang="en-CA" b="1" dirty="0"/>
              </a:p>
            </p:txBody>
          </p:sp>
        </p:grp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7E3F2CD8-29A2-42A3-9190-1E45C55584BF}"/>
              </a:ext>
            </a:extLst>
          </p:cNvPr>
          <p:cNvGrpSpPr/>
          <p:nvPr/>
        </p:nvGrpSpPr>
        <p:grpSpPr>
          <a:xfrm>
            <a:off x="3775078" y="1338008"/>
            <a:ext cx="4941934" cy="5281863"/>
            <a:chOff x="3775078" y="1338008"/>
            <a:chExt cx="4941934" cy="5281863"/>
          </a:xfrm>
        </p:grpSpPr>
        <p:sp>
          <p:nvSpPr>
            <p:cNvPr id="57" name="Partial Circle 56">
              <a:extLst>
                <a:ext uri="{FF2B5EF4-FFF2-40B4-BE49-F238E27FC236}">
                  <a16:creationId xmlns:a16="http://schemas.microsoft.com/office/drawing/2014/main" id="{FCDB872A-6362-4EED-94ED-0E5DA8D1C3CF}"/>
                </a:ext>
              </a:extLst>
            </p:cNvPr>
            <p:cNvSpPr/>
            <p:nvPr/>
          </p:nvSpPr>
          <p:spPr>
            <a:xfrm rot="10800000">
              <a:off x="3775078" y="1338008"/>
              <a:ext cx="4941934" cy="528186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B4FFB585-BFDF-47A4-840F-DE7345A44BFD}"/>
                </a:ext>
              </a:extLst>
            </p:cNvPr>
            <p:cNvGrpSpPr/>
            <p:nvPr/>
          </p:nvGrpSpPr>
          <p:grpSpPr>
            <a:xfrm>
              <a:off x="6294702" y="3938190"/>
              <a:ext cx="2111543" cy="1320619"/>
              <a:chOff x="6294702" y="3938190"/>
              <a:chExt cx="2111543" cy="1320619"/>
            </a:xfrm>
          </p:grpSpPr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C695C1A-8EAF-4CBE-81EC-1D3C32A6D5D8}"/>
                  </a:ext>
                </a:extLst>
              </p:cNvPr>
              <p:cNvSpPr txBox="1"/>
              <p:nvPr/>
            </p:nvSpPr>
            <p:spPr>
              <a:xfrm>
                <a:off x="6294702" y="3938190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3</a:t>
                </a:r>
                <a:endParaRPr lang="en-CA" sz="2800" b="1" dirty="0"/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B3CB2EF-9CAB-4714-8593-23DB5C409732}"/>
                  </a:ext>
                </a:extLst>
              </p:cNvPr>
              <p:cNvSpPr txBox="1"/>
              <p:nvPr/>
            </p:nvSpPr>
            <p:spPr>
              <a:xfrm>
                <a:off x="6868387" y="4335479"/>
                <a:ext cx="153785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Implementing Solutions Together</a:t>
                </a:r>
                <a:endParaRPr lang="en-CA" b="1" dirty="0"/>
              </a:p>
            </p:txBody>
          </p:sp>
        </p:grp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EAE5110-ADD5-466E-AFF0-43F3CC86322F}"/>
              </a:ext>
            </a:extLst>
          </p:cNvPr>
          <p:cNvGrpSpPr/>
          <p:nvPr/>
        </p:nvGrpSpPr>
        <p:grpSpPr>
          <a:xfrm>
            <a:off x="3484925" y="1338004"/>
            <a:ext cx="4941933" cy="5281866"/>
            <a:chOff x="3484925" y="1338004"/>
            <a:chExt cx="4941933" cy="5281866"/>
          </a:xfrm>
        </p:grpSpPr>
        <p:sp>
          <p:nvSpPr>
            <p:cNvPr id="58" name="Partial Circle 57">
              <a:extLst>
                <a:ext uri="{FF2B5EF4-FFF2-40B4-BE49-F238E27FC236}">
                  <a16:creationId xmlns:a16="http://schemas.microsoft.com/office/drawing/2014/main" id="{5967552E-165D-4B49-90F5-C5EC3926F0DF}"/>
                </a:ext>
              </a:extLst>
            </p:cNvPr>
            <p:cNvSpPr/>
            <p:nvPr/>
          </p:nvSpPr>
          <p:spPr>
            <a:xfrm rot="16200000">
              <a:off x="3314959" y="1507970"/>
              <a:ext cx="5281866" cy="4941933"/>
            </a:xfrm>
            <a:prstGeom prst="pie">
              <a:avLst>
                <a:gd name="adj1" fmla="val 10813798"/>
                <a:gd name="adj2" fmla="val 16200000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grpSp>
          <p:nvGrpSpPr>
            <p:cNvPr id="52" name="Group 51">
              <a:extLst>
                <a:ext uri="{FF2B5EF4-FFF2-40B4-BE49-F238E27FC236}">
                  <a16:creationId xmlns:a16="http://schemas.microsoft.com/office/drawing/2014/main" id="{01697D39-433D-48B0-9FD4-8FD5C0E5494E}"/>
                </a:ext>
              </a:extLst>
            </p:cNvPr>
            <p:cNvGrpSpPr/>
            <p:nvPr/>
          </p:nvGrpSpPr>
          <p:grpSpPr>
            <a:xfrm>
              <a:off x="4017272" y="3938190"/>
              <a:ext cx="1917362" cy="1043620"/>
              <a:chOff x="4017272" y="3938190"/>
              <a:chExt cx="1917362" cy="1043620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C9FA253-9C49-40C1-93FF-A367C7D64B10}"/>
                  </a:ext>
                </a:extLst>
              </p:cNvPr>
              <p:cNvSpPr txBox="1"/>
              <p:nvPr/>
            </p:nvSpPr>
            <p:spPr>
              <a:xfrm>
                <a:off x="5548032" y="3938190"/>
                <a:ext cx="38660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4</a:t>
                </a:r>
                <a:endParaRPr lang="en-CA" sz="2800" b="1" dirty="0"/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786C3361-C787-4C00-A529-7325590F9D44}"/>
                  </a:ext>
                </a:extLst>
              </p:cNvPr>
              <p:cNvSpPr txBox="1"/>
              <p:nvPr/>
            </p:nvSpPr>
            <p:spPr>
              <a:xfrm>
                <a:off x="4017272" y="4335479"/>
                <a:ext cx="120401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Evaluating Together</a:t>
                </a:r>
                <a:endParaRPr lang="en-CA" b="1" dirty="0"/>
              </a:p>
            </p:txBody>
          </p: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58E03F64-55FC-4CBC-8D6A-55AC782837CE}"/>
              </a:ext>
            </a:extLst>
          </p:cNvPr>
          <p:cNvGrpSpPr/>
          <p:nvPr/>
        </p:nvGrpSpPr>
        <p:grpSpPr>
          <a:xfrm>
            <a:off x="4978885" y="2657438"/>
            <a:ext cx="2223970" cy="2332532"/>
            <a:chOff x="4978885" y="2657438"/>
            <a:chExt cx="2223970" cy="2332532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24851B9-E1C9-4DA7-9A3F-56B265650572}"/>
                </a:ext>
              </a:extLst>
            </p:cNvPr>
            <p:cNvSpPr/>
            <p:nvPr/>
          </p:nvSpPr>
          <p:spPr>
            <a:xfrm>
              <a:off x="5145256" y="2800586"/>
              <a:ext cx="1901487" cy="2020121"/>
            </a:xfrm>
            <a:prstGeom prst="ellipse">
              <a:avLst/>
            </a:prstGeom>
            <a:noFill/>
            <a:ln w="317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27EB2D44-E45A-4588-BB42-54A805DF470E}"/>
                </a:ext>
              </a:extLst>
            </p:cNvPr>
            <p:cNvSpPr/>
            <p:nvPr/>
          </p:nvSpPr>
          <p:spPr>
            <a:xfrm>
              <a:off x="4978885" y="3683103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71D29B90-EFB6-4DA9-9B80-DEC8817EA8E3}"/>
                </a:ext>
              </a:extLst>
            </p:cNvPr>
            <p:cNvSpPr/>
            <p:nvPr/>
          </p:nvSpPr>
          <p:spPr>
            <a:xfrm rot="5400000">
              <a:off x="5914598" y="2671002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5315B9E4-BE25-4BA9-83AD-DF37AC42C49A}"/>
                </a:ext>
              </a:extLst>
            </p:cNvPr>
            <p:cNvSpPr/>
            <p:nvPr/>
          </p:nvSpPr>
          <p:spPr>
            <a:xfrm rot="10800000">
              <a:off x="6879889" y="3683103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56404CDB-D54D-41C8-841C-6E9EDE42048E}"/>
                </a:ext>
              </a:extLst>
            </p:cNvPr>
            <p:cNvSpPr/>
            <p:nvPr/>
          </p:nvSpPr>
          <p:spPr>
            <a:xfrm rot="16200000">
              <a:off x="5939044" y="4680568"/>
              <a:ext cx="322966" cy="295838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832154E-8400-460A-ADD9-4C4D10AE4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5792" y="-91618"/>
            <a:ext cx="8040415" cy="1325563"/>
          </a:xfrm>
        </p:spPr>
        <p:txBody>
          <a:bodyPr/>
          <a:lstStyle/>
          <a:p>
            <a:pPr algn="ctr"/>
            <a:r>
              <a:rPr lang="en-US" dirty="0"/>
              <a:t>Process: Community Engagement. Resident focused, resident led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1095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8DB69-EB47-4477-B79D-C293BA164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Identifying and Prioritizing Problems Together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D5A7C-978F-43FF-AA03-64331FF37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Community engagement team meets many times with residents to: </a:t>
            </a:r>
          </a:p>
          <a:p>
            <a:pPr marL="742950" lvl="1" indent="-285750"/>
            <a:r>
              <a:rPr lang="en-CA" dirty="0"/>
              <a:t>identify problems connected with youth violence affecting families and youth </a:t>
            </a:r>
          </a:p>
          <a:p>
            <a:pPr marL="742950" lvl="1" indent="-285750"/>
            <a:r>
              <a:rPr lang="en-CA" dirty="0"/>
              <a:t>identify causes and root causes of these problems</a:t>
            </a:r>
          </a:p>
          <a:p>
            <a:pPr marL="742950" lvl="1" indent="-285750"/>
            <a:r>
              <a:rPr lang="en-CA" dirty="0"/>
              <a:t>select the problems community considers most important that need to be addressed </a:t>
            </a:r>
          </a:p>
          <a:p>
            <a:pPr marL="285750" indent="-285750"/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26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AB904-04BB-4657-BA3C-B2852075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Engagement Meetings to Date</a:t>
            </a:r>
            <a:endParaRPr lang="en-C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606E58C-6200-4CE2-A06F-BE499D6FA0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165596"/>
              </p:ext>
            </p:extLst>
          </p:nvPr>
        </p:nvGraphicFramePr>
        <p:xfrm>
          <a:off x="838200" y="1825625"/>
          <a:ext cx="10515600" cy="3408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25516">
                  <a:extLst>
                    <a:ext uri="{9D8B030D-6E8A-4147-A177-3AD203B41FA5}">
                      <a16:colId xmlns:a16="http://schemas.microsoft.com/office/drawing/2014/main" val="4189105159"/>
                    </a:ext>
                  </a:extLst>
                </a:gridCol>
                <a:gridCol w="6890084">
                  <a:extLst>
                    <a:ext uri="{9D8B030D-6E8A-4147-A177-3AD203B41FA5}">
                      <a16:colId xmlns:a16="http://schemas.microsoft.com/office/drawing/2014/main" val="31745614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How many people interviewed?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Individual and family interviews with Thorncliffe Syrians: 5 families (5 moms, 5 dads), 8 youth (4 male, 4 female). 3 male youth were directly involved in fights, stabbing and shooting</a:t>
                      </a:r>
                      <a:endParaRPr lang="en-CA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687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How did we connect?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Omar’s existing connections + info from </a:t>
                      </a:r>
                      <a:r>
                        <a:rPr lang="en-US" dirty="0" err="1"/>
                        <a:t>Hsain</a:t>
                      </a:r>
                      <a:r>
                        <a:rPr lang="en-US" dirty="0"/>
                        <a:t>, CMHA youth worker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259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Time period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Started after shooting: November 2019 to January 2020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4486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Length of interviews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 +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05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Interviewers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Omar, Ian, </a:t>
                      </a:r>
                      <a:r>
                        <a:rPr lang="en-US" dirty="0" err="1"/>
                        <a:t>Heba</a:t>
                      </a:r>
                      <a:r>
                        <a:rPr lang="en-US" dirty="0"/>
                        <a:t> (interpreter). Interpreter only with 2 families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3101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Questions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Focus was youth violence, what they knew, their concerns, their perceptions, ideas for solutions, broader issues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5272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Interview notes to results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Omar, in consultation with Ian. Verifying with Syrian families</a:t>
                      </a:r>
                      <a:endParaRPr lang="en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187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789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7B51F-3F1A-4777-B293-C26CE7A91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What are we learning? Start with youth violence, all these intersecting areas come up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997047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A07DDCBC-17B7-4BD9-92AF-8C3876BDCFD8}"/>
              </a:ext>
            </a:extLst>
          </p:cNvPr>
          <p:cNvGrpSpPr/>
          <p:nvPr/>
        </p:nvGrpSpPr>
        <p:grpSpPr>
          <a:xfrm>
            <a:off x="5147278" y="94794"/>
            <a:ext cx="1897443" cy="1808163"/>
            <a:chOff x="5147278" y="94794"/>
            <a:chExt cx="1897443" cy="1808163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58561BB-2BF7-4C2C-B4E5-22E1602D6DE1}"/>
                </a:ext>
              </a:extLst>
            </p:cNvPr>
            <p:cNvSpPr/>
            <p:nvPr/>
          </p:nvSpPr>
          <p:spPr>
            <a:xfrm>
              <a:off x="5147278" y="94794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507469E-4679-4F27-B4E4-734818607D00}"/>
                </a:ext>
              </a:extLst>
            </p:cNvPr>
            <p:cNvSpPr txBox="1"/>
            <p:nvPr/>
          </p:nvSpPr>
          <p:spPr>
            <a:xfrm>
              <a:off x="5575740" y="398710"/>
              <a:ext cx="146898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1. Education</a:t>
              </a:r>
              <a:r>
                <a:rPr lang="en-US" dirty="0"/>
                <a:t>: “school irrelevant, struggling”</a:t>
              </a:r>
              <a:endParaRPr lang="en-CA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2490182-C2E3-4A09-AF0E-E656F0715328}"/>
              </a:ext>
            </a:extLst>
          </p:cNvPr>
          <p:cNvGrpSpPr/>
          <p:nvPr/>
        </p:nvGrpSpPr>
        <p:grpSpPr>
          <a:xfrm>
            <a:off x="7475320" y="1326275"/>
            <a:ext cx="2003307" cy="1808163"/>
            <a:chOff x="7475320" y="1326275"/>
            <a:chExt cx="2003307" cy="1808163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4C9CF32-165B-4755-AAA8-BE20A4233904}"/>
                </a:ext>
              </a:extLst>
            </p:cNvPr>
            <p:cNvSpPr/>
            <p:nvPr/>
          </p:nvSpPr>
          <p:spPr>
            <a:xfrm>
              <a:off x="7475320" y="1326275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6789DEB-ADB4-4D42-865E-7CD037EE6B15}"/>
                </a:ext>
              </a:extLst>
            </p:cNvPr>
            <p:cNvSpPr txBox="1"/>
            <p:nvPr/>
          </p:nvSpPr>
          <p:spPr>
            <a:xfrm>
              <a:off x="7606693" y="1506695"/>
              <a:ext cx="187193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2. Lack of Voice: </a:t>
              </a:r>
              <a:r>
                <a:rPr lang="en-US" dirty="0"/>
                <a:t>“Why aren’t police, teachers, principals listening to us?”</a:t>
              </a:r>
              <a:endParaRPr lang="en-CA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1EA8F221-2032-4B95-8062-E702CB0116AD}"/>
              </a:ext>
            </a:extLst>
          </p:cNvPr>
          <p:cNvGrpSpPr/>
          <p:nvPr/>
        </p:nvGrpSpPr>
        <p:grpSpPr>
          <a:xfrm>
            <a:off x="7475320" y="3334616"/>
            <a:ext cx="2136390" cy="1808163"/>
            <a:chOff x="7475320" y="3723562"/>
            <a:chExt cx="2136390" cy="1808163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17BBC06-9591-4A35-919B-7075D8276CA0}"/>
                </a:ext>
              </a:extLst>
            </p:cNvPr>
            <p:cNvSpPr/>
            <p:nvPr/>
          </p:nvSpPr>
          <p:spPr>
            <a:xfrm>
              <a:off x="7475320" y="3723562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D577C4B-C1C8-4470-83AE-2596E299E5AE}"/>
                </a:ext>
              </a:extLst>
            </p:cNvPr>
            <p:cNvSpPr txBox="1"/>
            <p:nvPr/>
          </p:nvSpPr>
          <p:spPr>
            <a:xfrm>
              <a:off x="7580687" y="4062001"/>
              <a:ext cx="203102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3. Economic Stability: “</a:t>
              </a:r>
              <a:r>
                <a:rPr lang="en-US" dirty="0"/>
                <a:t>jobs, welfare”</a:t>
              </a:r>
              <a:endParaRPr lang="en-CA" dirty="0"/>
            </a:p>
            <a:p>
              <a:endParaRPr lang="en-CA" dirty="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1BABF5E-03FF-4769-A372-9253ED0917C4}"/>
              </a:ext>
            </a:extLst>
          </p:cNvPr>
          <p:cNvGrpSpPr/>
          <p:nvPr/>
        </p:nvGrpSpPr>
        <p:grpSpPr>
          <a:xfrm>
            <a:off x="4023351" y="4969876"/>
            <a:ext cx="2089094" cy="1808163"/>
            <a:chOff x="5147278" y="4955043"/>
            <a:chExt cx="2089094" cy="1808163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1A99A23-9192-49D4-B356-E1EEDE67EEAF}"/>
                </a:ext>
              </a:extLst>
            </p:cNvPr>
            <p:cNvSpPr/>
            <p:nvPr/>
          </p:nvSpPr>
          <p:spPr>
            <a:xfrm>
              <a:off x="5147278" y="4955043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8C03FB5-819B-4BAC-8511-6818B0D52E14}"/>
                </a:ext>
              </a:extLst>
            </p:cNvPr>
            <p:cNvSpPr txBox="1"/>
            <p:nvPr/>
          </p:nvSpPr>
          <p:spPr>
            <a:xfrm>
              <a:off x="5448270" y="5329832"/>
              <a:ext cx="178810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  5. Medical: </a:t>
              </a:r>
            </a:p>
            <a:p>
              <a:r>
                <a:rPr lang="en-US" b="1" dirty="0"/>
                <a:t>“</a:t>
              </a:r>
              <a:r>
                <a:rPr lang="en-US" dirty="0"/>
                <a:t>youth mental health, parent health”</a:t>
              </a:r>
              <a:endParaRPr lang="en-CA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EC46473-4C92-4F85-BE42-6F47EE011463}"/>
              </a:ext>
            </a:extLst>
          </p:cNvPr>
          <p:cNvGrpSpPr/>
          <p:nvPr/>
        </p:nvGrpSpPr>
        <p:grpSpPr>
          <a:xfrm>
            <a:off x="2782161" y="3340420"/>
            <a:ext cx="1897443" cy="1808163"/>
            <a:chOff x="2819237" y="3723562"/>
            <a:chExt cx="1897443" cy="1808163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BD1614A-C058-4FD3-B707-92767649753A}"/>
                </a:ext>
              </a:extLst>
            </p:cNvPr>
            <p:cNvSpPr/>
            <p:nvPr/>
          </p:nvSpPr>
          <p:spPr>
            <a:xfrm>
              <a:off x="2819237" y="3723562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2787FAAF-242D-4BD8-A53A-81F4AC59E5F2}"/>
                </a:ext>
              </a:extLst>
            </p:cNvPr>
            <p:cNvSpPr txBox="1"/>
            <p:nvPr/>
          </p:nvSpPr>
          <p:spPr>
            <a:xfrm>
              <a:off x="3147369" y="4062000"/>
              <a:ext cx="146898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6. Housing: </a:t>
              </a:r>
              <a:r>
                <a:rPr lang="en-US" dirty="0"/>
                <a:t>“rent too high, safety”</a:t>
              </a:r>
              <a:endParaRPr lang="en-CA" dirty="0"/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02E89859-E27C-40D3-8849-C3855D6CD25D}"/>
              </a:ext>
            </a:extLst>
          </p:cNvPr>
          <p:cNvGrpSpPr/>
          <p:nvPr/>
        </p:nvGrpSpPr>
        <p:grpSpPr>
          <a:xfrm>
            <a:off x="2819237" y="1326275"/>
            <a:ext cx="1897443" cy="1808163"/>
            <a:chOff x="2819237" y="1326275"/>
            <a:chExt cx="1897443" cy="1808163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69A710F-34D2-4437-B11F-10F3F37D71A5}"/>
                </a:ext>
              </a:extLst>
            </p:cNvPr>
            <p:cNvSpPr/>
            <p:nvPr/>
          </p:nvSpPr>
          <p:spPr>
            <a:xfrm>
              <a:off x="2819237" y="1326275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B3BFD7F-7718-49BC-8484-258B3DF7FD7D}"/>
                </a:ext>
              </a:extLst>
            </p:cNvPr>
            <p:cNvSpPr txBox="1"/>
            <p:nvPr/>
          </p:nvSpPr>
          <p:spPr>
            <a:xfrm>
              <a:off x="3098045" y="1573071"/>
              <a:ext cx="1429764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7. Racism: </a:t>
              </a:r>
            </a:p>
            <a:p>
              <a:r>
                <a:rPr lang="en-US" b="1" dirty="0"/>
                <a:t>“</a:t>
              </a:r>
              <a:r>
                <a:rPr lang="en-US" dirty="0"/>
                <a:t>other youth groups, teachers, say racist things”</a:t>
              </a:r>
              <a:r>
                <a:rPr lang="en-US" b="1" dirty="0"/>
                <a:t> </a:t>
              </a:r>
              <a:endParaRPr lang="en-CA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E459F1A-BD9D-41E7-BEC5-3ED7A289CD77}"/>
              </a:ext>
            </a:extLst>
          </p:cNvPr>
          <p:cNvGrpSpPr/>
          <p:nvPr/>
        </p:nvGrpSpPr>
        <p:grpSpPr>
          <a:xfrm>
            <a:off x="6081401" y="4969876"/>
            <a:ext cx="2089094" cy="1808163"/>
            <a:chOff x="7475320" y="1326275"/>
            <a:chExt cx="2089094" cy="1808163"/>
          </a:xfrm>
        </p:grpSpPr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AC3F661-F1A2-40F7-A46C-789AA0E5C5DD}"/>
                </a:ext>
              </a:extLst>
            </p:cNvPr>
            <p:cNvSpPr/>
            <p:nvPr/>
          </p:nvSpPr>
          <p:spPr>
            <a:xfrm>
              <a:off x="7475320" y="1326275"/>
              <a:ext cx="1897443" cy="1808163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3475EBA0-66B1-409B-9589-7CAA22D8B4CB}"/>
                </a:ext>
              </a:extLst>
            </p:cNvPr>
            <p:cNvSpPr txBox="1"/>
            <p:nvPr/>
          </p:nvSpPr>
          <p:spPr>
            <a:xfrm>
              <a:off x="7666971" y="1572818"/>
              <a:ext cx="1897443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4. </a:t>
              </a:r>
              <a:r>
                <a:rPr lang="en-US" b="1" dirty="0" err="1"/>
                <a:t>Neighbourhood</a:t>
              </a:r>
              <a:r>
                <a:rPr lang="en-US" b="1" dirty="0"/>
                <a:t>:</a:t>
              </a:r>
              <a:r>
                <a:rPr lang="en-US" dirty="0"/>
                <a:t> “where do youth go after school? Gang issues”</a:t>
              </a:r>
              <a:endParaRPr lang="en-CA" dirty="0"/>
            </a:p>
          </p:txBody>
        </p: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8A2A1EC4-61E6-4768-A500-4CEBB067BE50}"/>
              </a:ext>
            </a:extLst>
          </p:cNvPr>
          <p:cNvGrpSpPr/>
          <p:nvPr/>
        </p:nvGrpSpPr>
        <p:grpSpPr>
          <a:xfrm>
            <a:off x="3730883" y="998875"/>
            <a:ext cx="4693159" cy="4875355"/>
            <a:chOff x="3730883" y="998875"/>
            <a:chExt cx="4693159" cy="4875355"/>
          </a:xfrm>
        </p:grpSpPr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28FEDDF7-FA80-456D-9908-DB18D3CFA1A6}"/>
                </a:ext>
              </a:extLst>
            </p:cNvPr>
            <p:cNvGrpSpPr/>
            <p:nvPr/>
          </p:nvGrpSpPr>
          <p:grpSpPr>
            <a:xfrm>
              <a:off x="3730883" y="998875"/>
              <a:ext cx="4693159" cy="4235800"/>
              <a:chOff x="3730883" y="998875"/>
              <a:chExt cx="4693159" cy="4235800"/>
            </a:xfrm>
          </p:grpSpPr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03131EEE-CF8E-4E9C-812D-AEB428BAEF7A}"/>
                  </a:ext>
                </a:extLst>
              </p:cNvPr>
              <p:cNvCxnSpPr>
                <a:cxnSpLocks/>
                <a:endCxn id="6" idx="0"/>
              </p:cNvCxnSpPr>
              <p:nvPr/>
            </p:nvCxnSpPr>
            <p:spPr>
              <a:xfrm>
                <a:off x="4574237" y="2767263"/>
                <a:ext cx="397836" cy="2202613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>
                <a:extLst>
                  <a:ext uri="{FF2B5EF4-FFF2-40B4-BE49-F238E27FC236}">
                    <a16:creationId xmlns:a16="http://schemas.microsoft.com/office/drawing/2014/main" id="{CD0FE83E-C99D-4552-B3A0-F11864CBAF68}"/>
                  </a:ext>
                </a:extLst>
              </p:cNvPr>
              <p:cNvCxnSpPr>
                <a:cxnSpLocks/>
                <a:stCxn id="41" idx="0"/>
                <a:endCxn id="9" idx="3"/>
              </p:cNvCxnSpPr>
              <p:nvPr/>
            </p:nvCxnSpPr>
            <p:spPr>
              <a:xfrm flipV="1">
                <a:off x="7030123" y="2869639"/>
                <a:ext cx="723071" cy="2100237"/>
              </a:xfrm>
              <a:prstGeom prst="line">
                <a:avLst/>
              </a:prstGeom>
            </p:spPr>
            <p:style>
              <a:lnRef idx="1">
                <a:schemeClr val="accent4"/>
              </a:lnRef>
              <a:fillRef idx="0">
                <a:schemeClr val="accent4"/>
              </a:fillRef>
              <a:effectRef idx="0">
                <a:schemeClr val="accent4"/>
              </a:effectRef>
              <a:fontRef idx="minor">
                <a:schemeClr val="tx1"/>
              </a:fontRef>
            </p:style>
          </p:cxnSp>
          <p:grpSp>
            <p:nvGrpSpPr>
              <p:cNvPr id="114" name="Group 113">
                <a:extLst>
                  <a:ext uri="{FF2B5EF4-FFF2-40B4-BE49-F238E27FC236}">
                    <a16:creationId xmlns:a16="http://schemas.microsoft.com/office/drawing/2014/main" id="{4B8B11D8-7E72-468A-8239-63EC71F8D33E}"/>
                  </a:ext>
                </a:extLst>
              </p:cNvPr>
              <p:cNvGrpSpPr/>
              <p:nvPr/>
            </p:nvGrpSpPr>
            <p:grpSpPr>
              <a:xfrm>
                <a:off x="3730883" y="998875"/>
                <a:ext cx="4693159" cy="4235800"/>
                <a:chOff x="3730883" y="998875"/>
                <a:chExt cx="4693159" cy="4235800"/>
              </a:xfrm>
            </p:grpSpPr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D185CB58-2D46-4B3E-9C40-C84B99967BB6}"/>
                    </a:ext>
                  </a:extLst>
                </p:cNvPr>
                <p:cNvCxnSpPr>
                  <a:cxnSpLocks/>
                  <a:stCxn id="41" idx="0"/>
                  <a:endCxn id="7" idx="4"/>
                </p:cNvCxnSpPr>
                <p:nvPr/>
              </p:nvCxnSpPr>
              <p:spPr>
                <a:xfrm flipH="1" flipV="1">
                  <a:off x="6096000" y="1902957"/>
                  <a:ext cx="934123" cy="3066919"/>
                </a:xfrm>
                <a:prstGeom prst="line">
                  <a:avLst/>
                </a:prstGeom>
              </p:spPr>
              <p:style>
                <a:lnRef idx="1">
                  <a:schemeClr val="accent4"/>
                </a:lnRef>
                <a:fillRef idx="0">
                  <a:schemeClr val="accent4"/>
                </a:fillRef>
                <a:effectRef idx="0">
                  <a:schemeClr val="accent4"/>
                </a:effectRef>
                <a:fontRef idx="minor">
                  <a:schemeClr val="tx1"/>
                </a:fontRef>
              </p:style>
            </p:cxnSp>
            <p:grpSp>
              <p:nvGrpSpPr>
                <p:cNvPr id="113" name="Group 112">
                  <a:extLst>
                    <a:ext uri="{FF2B5EF4-FFF2-40B4-BE49-F238E27FC236}">
                      <a16:creationId xmlns:a16="http://schemas.microsoft.com/office/drawing/2014/main" id="{BB9AC52F-B1C4-4BC4-AD42-3C09F14AF71D}"/>
                    </a:ext>
                  </a:extLst>
                </p:cNvPr>
                <p:cNvGrpSpPr/>
                <p:nvPr/>
              </p:nvGrpSpPr>
              <p:grpSpPr>
                <a:xfrm>
                  <a:off x="3730883" y="998875"/>
                  <a:ext cx="4693159" cy="4235800"/>
                  <a:chOff x="3730883" y="998875"/>
                  <a:chExt cx="4693159" cy="4235800"/>
                </a:xfrm>
              </p:grpSpPr>
              <p:cxnSp>
                <p:nvCxnSpPr>
                  <p:cNvPr id="30" name="Straight Connector 29">
                    <a:extLst>
                      <a:ext uri="{FF2B5EF4-FFF2-40B4-BE49-F238E27FC236}">
                        <a16:creationId xmlns:a16="http://schemas.microsoft.com/office/drawing/2014/main" id="{ED995D69-2967-4436-9818-80525B7A807D}"/>
                      </a:ext>
                    </a:extLst>
                  </p:cNvPr>
                  <p:cNvCxnSpPr>
                    <a:cxnSpLocks/>
                    <a:stCxn id="13" idx="7"/>
                    <a:endCxn id="7" idx="2"/>
                  </p:cNvCxnSpPr>
                  <p:nvPr/>
                </p:nvCxnSpPr>
                <p:spPr>
                  <a:xfrm flipV="1">
                    <a:off x="4438806" y="998876"/>
                    <a:ext cx="708472" cy="592198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1" name="Straight Connector 30">
                    <a:extLst>
                      <a:ext uri="{FF2B5EF4-FFF2-40B4-BE49-F238E27FC236}">
                        <a16:creationId xmlns:a16="http://schemas.microsoft.com/office/drawing/2014/main" id="{7EB45D4E-B379-41A2-9E0B-465785220537}"/>
                      </a:ext>
                    </a:extLst>
                  </p:cNvPr>
                  <p:cNvCxnSpPr>
                    <a:cxnSpLocks/>
                    <a:stCxn id="12" idx="7"/>
                    <a:endCxn id="7" idx="3"/>
                  </p:cNvCxnSpPr>
                  <p:nvPr/>
                </p:nvCxnSpPr>
                <p:spPr>
                  <a:xfrm flipV="1">
                    <a:off x="4401730" y="1638158"/>
                    <a:ext cx="1023422" cy="1967061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Straight Connector 34">
                    <a:extLst>
                      <a:ext uri="{FF2B5EF4-FFF2-40B4-BE49-F238E27FC236}">
                        <a16:creationId xmlns:a16="http://schemas.microsoft.com/office/drawing/2014/main" id="{34E8740A-FBDB-477E-8DFB-8D654B52760F}"/>
                      </a:ext>
                    </a:extLst>
                  </p:cNvPr>
                  <p:cNvCxnSpPr>
                    <a:cxnSpLocks/>
                    <a:stCxn id="6" idx="0"/>
                    <a:endCxn id="7" idx="4"/>
                  </p:cNvCxnSpPr>
                  <p:nvPr/>
                </p:nvCxnSpPr>
                <p:spPr>
                  <a:xfrm flipV="1">
                    <a:off x="4972073" y="1902957"/>
                    <a:ext cx="1123927" cy="3066919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7" name="Straight Connector 46">
                    <a:extLst>
                      <a:ext uri="{FF2B5EF4-FFF2-40B4-BE49-F238E27FC236}">
                        <a16:creationId xmlns:a16="http://schemas.microsoft.com/office/drawing/2014/main" id="{C7F32C9D-68A9-4225-99FA-AFA8967CE0A3}"/>
                      </a:ext>
                    </a:extLst>
                  </p:cNvPr>
                  <p:cNvCxnSpPr>
                    <a:cxnSpLocks/>
                    <a:endCxn id="7" idx="5"/>
                  </p:cNvCxnSpPr>
                  <p:nvPr/>
                </p:nvCxnSpPr>
                <p:spPr>
                  <a:xfrm flipH="1" flipV="1">
                    <a:off x="6766847" y="1638158"/>
                    <a:ext cx="926500" cy="1908626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Connector 49">
                    <a:extLst>
                      <a:ext uri="{FF2B5EF4-FFF2-40B4-BE49-F238E27FC236}">
                        <a16:creationId xmlns:a16="http://schemas.microsoft.com/office/drawing/2014/main" id="{7EA026C6-5B5A-4C37-83E6-4913F6CC9970}"/>
                      </a:ext>
                    </a:extLst>
                  </p:cNvPr>
                  <p:cNvCxnSpPr>
                    <a:cxnSpLocks/>
                    <a:stCxn id="9" idx="1"/>
                    <a:endCxn id="14" idx="3"/>
                  </p:cNvCxnSpPr>
                  <p:nvPr/>
                </p:nvCxnSpPr>
                <p:spPr>
                  <a:xfrm flipH="1" flipV="1">
                    <a:off x="7044721" y="998875"/>
                    <a:ext cx="708473" cy="592199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7" name="Straight Connector 56">
                    <a:extLst>
                      <a:ext uri="{FF2B5EF4-FFF2-40B4-BE49-F238E27FC236}">
                        <a16:creationId xmlns:a16="http://schemas.microsoft.com/office/drawing/2014/main" id="{4F0831F3-3BC8-427F-B6C5-F472BF01EAA8}"/>
                      </a:ext>
                    </a:extLst>
                  </p:cNvPr>
                  <p:cNvCxnSpPr>
                    <a:cxnSpLocks/>
                    <a:stCxn id="13" idx="6"/>
                    <a:endCxn id="9" idx="2"/>
                  </p:cNvCxnSpPr>
                  <p:nvPr/>
                </p:nvCxnSpPr>
                <p:spPr>
                  <a:xfrm>
                    <a:off x="4716680" y="2230357"/>
                    <a:ext cx="2758640" cy="0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>
                    <a:extLst>
                      <a:ext uri="{FF2B5EF4-FFF2-40B4-BE49-F238E27FC236}">
                        <a16:creationId xmlns:a16="http://schemas.microsoft.com/office/drawing/2014/main" id="{BD7DFED8-5D90-4CAB-A3CF-DF2E189E7ACD}"/>
                      </a:ext>
                    </a:extLst>
                  </p:cNvPr>
                  <p:cNvCxnSpPr>
                    <a:cxnSpLocks/>
                    <a:stCxn id="13" idx="6"/>
                    <a:endCxn id="8" idx="1"/>
                  </p:cNvCxnSpPr>
                  <p:nvPr/>
                </p:nvCxnSpPr>
                <p:spPr>
                  <a:xfrm>
                    <a:off x="4716680" y="2230357"/>
                    <a:ext cx="3036514" cy="1369058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5" name="Straight Connector 64">
                    <a:extLst>
                      <a:ext uri="{FF2B5EF4-FFF2-40B4-BE49-F238E27FC236}">
                        <a16:creationId xmlns:a16="http://schemas.microsoft.com/office/drawing/2014/main" id="{8C57DBB3-BAF6-4EAF-90D6-0E43FE457950}"/>
                      </a:ext>
                    </a:extLst>
                  </p:cNvPr>
                  <p:cNvCxnSpPr>
                    <a:cxnSpLocks/>
                    <a:stCxn id="13" idx="5"/>
                    <a:endCxn id="41" idx="1"/>
                  </p:cNvCxnSpPr>
                  <p:nvPr/>
                </p:nvCxnSpPr>
                <p:spPr>
                  <a:xfrm>
                    <a:off x="4438806" y="2869639"/>
                    <a:ext cx="1920469" cy="2365036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1" name="Straight Connector 70">
                    <a:extLst>
                      <a:ext uri="{FF2B5EF4-FFF2-40B4-BE49-F238E27FC236}">
                        <a16:creationId xmlns:a16="http://schemas.microsoft.com/office/drawing/2014/main" id="{8B549668-226B-44EF-A4D7-B43E41FDEAF3}"/>
                      </a:ext>
                    </a:extLst>
                  </p:cNvPr>
                  <p:cNvCxnSpPr>
                    <a:cxnSpLocks/>
                    <a:endCxn id="12" idx="0"/>
                  </p:cNvCxnSpPr>
                  <p:nvPr/>
                </p:nvCxnSpPr>
                <p:spPr>
                  <a:xfrm flipH="1">
                    <a:off x="3730883" y="3154603"/>
                    <a:ext cx="36899" cy="185817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4" name="Straight Connector 73">
                    <a:extLst>
                      <a:ext uri="{FF2B5EF4-FFF2-40B4-BE49-F238E27FC236}">
                        <a16:creationId xmlns:a16="http://schemas.microsoft.com/office/drawing/2014/main" id="{36A967EC-C45D-4C46-B22D-7F823ECBC722}"/>
                      </a:ext>
                    </a:extLst>
                  </p:cNvPr>
                  <p:cNvCxnSpPr>
                    <a:cxnSpLocks/>
                    <a:stCxn id="8" idx="0"/>
                    <a:endCxn id="9" idx="4"/>
                  </p:cNvCxnSpPr>
                  <p:nvPr/>
                </p:nvCxnSpPr>
                <p:spPr>
                  <a:xfrm flipV="1">
                    <a:off x="8424042" y="3134438"/>
                    <a:ext cx="0" cy="200178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>
                    <a:extLst>
                      <a:ext uri="{FF2B5EF4-FFF2-40B4-BE49-F238E27FC236}">
                        <a16:creationId xmlns:a16="http://schemas.microsoft.com/office/drawing/2014/main" id="{D0A9AAAC-D093-4DF1-BC69-E405A45AC0E2}"/>
                      </a:ext>
                    </a:extLst>
                  </p:cNvPr>
                  <p:cNvCxnSpPr>
                    <a:cxnSpLocks/>
                    <a:stCxn id="9" idx="3"/>
                    <a:endCxn id="6" idx="0"/>
                  </p:cNvCxnSpPr>
                  <p:nvPr/>
                </p:nvCxnSpPr>
                <p:spPr>
                  <a:xfrm flipH="1">
                    <a:off x="4972073" y="2869639"/>
                    <a:ext cx="2781121" cy="2100237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>
                    <a:extLst>
                      <a:ext uri="{FF2B5EF4-FFF2-40B4-BE49-F238E27FC236}">
                        <a16:creationId xmlns:a16="http://schemas.microsoft.com/office/drawing/2014/main" id="{A4AAACCB-C7D6-4E0C-B119-C1730ECADA58}"/>
                      </a:ext>
                    </a:extLst>
                  </p:cNvPr>
                  <p:cNvCxnSpPr>
                    <a:cxnSpLocks/>
                    <a:stCxn id="12" idx="6"/>
                    <a:endCxn id="9" idx="2"/>
                  </p:cNvCxnSpPr>
                  <p:nvPr/>
                </p:nvCxnSpPr>
                <p:spPr>
                  <a:xfrm flipV="1">
                    <a:off x="4679604" y="2230357"/>
                    <a:ext cx="2795716" cy="2014145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>
                    <a:extLst>
                      <a:ext uri="{FF2B5EF4-FFF2-40B4-BE49-F238E27FC236}">
                        <a16:creationId xmlns:a16="http://schemas.microsoft.com/office/drawing/2014/main" id="{D0FCE42F-C091-4C27-831E-CADAF3831F84}"/>
                      </a:ext>
                    </a:extLst>
                  </p:cNvPr>
                  <p:cNvCxnSpPr>
                    <a:cxnSpLocks/>
                    <a:stCxn id="41" idx="7"/>
                    <a:endCxn id="8" idx="3"/>
                  </p:cNvCxnSpPr>
                  <p:nvPr/>
                </p:nvCxnSpPr>
                <p:spPr>
                  <a:xfrm flipV="1">
                    <a:off x="7700970" y="4877980"/>
                    <a:ext cx="52224" cy="356695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8" name="Straight Connector 97">
                    <a:extLst>
                      <a:ext uri="{FF2B5EF4-FFF2-40B4-BE49-F238E27FC236}">
                        <a16:creationId xmlns:a16="http://schemas.microsoft.com/office/drawing/2014/main" id="{F13B6F38-0D31-4568-ABFA-4F20DB2EB4A5}"/>
                      </a:ext>
                    </a:extLst>
                  </p:cNvPr>
                  <p:cNvCxnSpPr>
                    <a:cxnSpLocks/>
                    <a:stCxn id="6" idx="7"/>
                    <a:endCxn id="8" idx="2"/>
                  </p:cNvCxnSpPr>
                  <p:nvPr/>
                </p:nvCxnSpPr>
                <p:spPr>
                  <a:xfrm flipV="1">
                    <a:off x="5642920" y="4238698"/>
                    <a:ext cx="1832400" cy="995977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1" name="Straight Connector 100">
                    <a:extLst>
                      <a:ext uri="{FF2B5EF4-FFF2-40B4-BE49-F238E27FC236}">
                        <a16:creationId xmlns:a16="http://schemas.microsoft.com/office/drawing/2014/main" id="{14304F5A-5EA1-41F0-B417-4AD4C43B4365}"/>
                      </a:ext>
                    </a:extLst>
                  </p:cNvPr>
                  <p:cNvCxnSpPr>
                    <a:cxnSpLocks/>
                    <a:stCxn id="12" idx="6"/>
                    <a:endCxn id="8" idx="2"/>
                  </p:cNvCxnSpPr>
                  <p:nvPr/>
                </p:nvCxnSpPr>
                <p:spPr>
                  <a:xfrm flipV="1">
                    <a:off x="4679604" y="4238698"/>
                    <a:ext cx="2795716" cy="5804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>
                    <a:extLst>
                      <a:ext uri="{FF2B5EF4-FFF2-40B4-BE49-F238E27FC236}">
                        <a16:creationId xmlns:a16="http://schemas.microsoft.com/office/drawing/2014/main" id="{411265B9-2B24-466E-90A9-49CC5631D3B7}"/>
                      </a:ext>
                    </a:extLst>
                  </p:cNvPr>
                  <p:cNvCxnSpPr>
                    <a:cxnSpLocks/>
                    <a:stCxn id="12" idx="6"/>
                  </p:cNvCxnSpPr>
                  <p:nvPr/>
                </p:nvCxnSpPr>
                <p:spPr>
                  <a:xfrm>
                    <a:off x="4679604" y="4244502"/>
                    <a:ext cx="1716747" cy="990173"/>
                  </a:xfrm>
                  <a:prstGeom prst="line">
                    <a:avLst/>
                  </a:prstGeom>
                </p:spPr>
                <p:style>
                  <a:lnRef idx="1">
                    <a:schemeClr val="accent4"/>
                  </a:lnRef>
                  <a:fillRef idx="0">
                    <a:schemeClr val="accent4"/>
                  </a:fillRef>
                  <a:effectRef idx="0">
                    <a:schemeClr val="accent4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10CE72D0-FA42-4545-8780-4868B219789F}"/>
                </a:ext>
              </a:extLst>
            </p:cNvPr>
            <p:cNvCxnSpPr>
              <a:cxnSpLocks/>
              <a:stCxn id="12" idx="5"/>
              <a:endCxn id="6" idx="1"/>
            </p:cNvCxnSpPr>
            <p:nvPr/>
          </p:nvCxnSpPr>
          <p:spPr>
            <a:xfrm flipH="1">
              <a:off x="4301225" y="4883784"/>
              <a:ext cx="100505" cy="350891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4610177-373B-49BA-9A55-50532BB47D64}"/>
                </a:ext>
              </a:extLst>
            </p:cNvPr>
            <p:cNvCxnSpPr>
              <a:cxnSpLocks/>
              <a:endCxn id="41" idx="2"/>
            </p:cNvCxnSpPr>
            <p:nvPr/>
          </p:nvCxnSpPr>
          <p:spPr>
            <a:xfrm flipV="1">
              <a:off x="5855751" y="5873958"/>
              <a:ext cx="225650" cy="272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A020F506-9D49-494B-896C-22F6953BE2D5}"/>
              </a:ext>
            </a:extLst>
          </p:cNvPr>
          <p:cNvSpPr txBox="1"/>
          <p:nvPr/>
        </p:nvSpPr>
        <p:spPr>
          <a:xfrm>
            <a:off x="4848053" y="2463427"/>
            <a:ext cx="254360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Social Determinants of Health</a:t>
            </a:r>
            <a:endParaRPr lang="en-CA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6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43E02-C760-4510-AD8E-B30292038B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The social determinants of health connect all these areas. The engagement meetings identify and help prioritize areas of focus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552354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7D308-5991-4279-A74A-FD520C65E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going to work “the youth journey”? Many stakeholders</a:t>
            </a:r>
            <a:endParaRPr lang="en-CA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02BC246D-4991-4A41-B0BE-91E86C90AD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115" y="1833402"/>
            <a:ext cx="962625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9E4CC0E-1A91-4AED-8E5F-2B33C6C0F353}"/>
              </a:ext>
            </a:extLst>
          </p:cNvPr>
          <p:cNvSpPr txBox="1"/>
          <p:nvPr/>
        </p:nvSpPr>
        <p:spPr>
          <a:xfrm>
            <a:off x="7155005" y="6308209"/>
            <a:ext cx="3769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Source: White, Blatz &amp; Joseph (2019)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33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19353</TotalTime>
  <Words>921</Words>
  <Application>Microsoft Office PowerPoint</Application>
  <PresentationFormat>Widescreen</PresentationFormat>
  <Paragraphs>96</Paragraphs>
  <Slides>20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Engaged Communities</vt:lpstr>
      <vt:lpstr>Remember where we started: youth violence</vt:lpstr>
      <vt:lpstr>Process: Community Engagement. Resident focused, resident led</vt:lpstr>
      <vt:lpstr>Step 1: Identifying and Prioritizing Problems Together</vt:lpstr>
      <vt:lpstr>Engagement Meetings to Date</vt:lpstr>
      <vt:lpstr>What are we learning? Start with youth violence, all these intersecting areas come up</vt:lpstr>
      <vt:lpstr>PowerPoint Presentation</vt:lpstr>
      <vt:lpstr>The social determinants of health connect all these areas. The engagement meetings identify and help prioritize areas of focus</vt:lpstr>
      <vt:lpstr>Who is going to work “the youth journey”? Many stakeholders</vt:lpstr>
      <vt:lpstr>Influencers: individuals with whom youth trusts and interacts with intimately</vt:lpstr>
      <vt:lpstr>Community: the organizations and informal associations aligned with place</vt:lpstr>
      <vt:lpstr>Institutions: the organizations and agencies that typically drive collective impact for urban youth</vt:lpstr>
      <vt:lpstr>Systems: large, mostly governmental agencies that drive policies</vt:lpstr>
      <vt:lpstr>Channels: Care, Civic and Commerce</vt:lpstr>
      <vt:lpstr>Commerce channel: engage youth primarily as a consumer</vt:lpstr>
      <vt:lpstr>Civic channel: focused on some aspect of youth development, such as health or education</vt:lpstr>
      <vt:lpstr>Care channel: committed to youth’s whole being</vt:lpstr>
      <vt:lpstr>What is Engaged Communities trying to do?</vt:lpstr>
      <vt:lpstr>What is Engaged Communities doing now?</vt:lpstr>
      <vt:lpstr>Solidifying pieces of step 1, preparing for step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omar khan</dc:creator>
  <cp:lastModifiedBy>omar khan</cp:lastModifiedBy>
  <cp:revision>124</cp:revision>
  <dcterms:created xsi:type="dcterms:W3CDTF">2020-02-07T10:46:16Z</dcterms:created>
  <dcterms:modified xsi:type="dcterms:W3CDTF">2020-05-06T20:49:47Z</dcterms:modified>
</cp:coreProperties>
</file>